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9.xml" ContentType="application/vnd.openxmlformats-officedocument.presentationml.comments+xml"/>
  <Override PartName="/ppt/notesSlides/notesSlide4.xml" ContentType="application/vnd.openxmlformats-officedocument.presentationml.notesSlide+xml"/>
  <Override PartName="/ppt/comments/comment10.xml" ContentType="application/vnd.openxmlformats-officedocument.presentationml.comments+xml"/>
  <Override PartName="/ppt/notesSlides/notesSlide5.xml" ContentType="application/vnd.openxmlformats-officedocument.presentationml.notesSlide+xml"/>
  <Override PartName="/ppt/comments/comment11.xml" ContentType="application/vnd.openxmlformats-officedocument.presentationml.comments+xml"/>
  <Override PartName="/ppt/comments/comment12.xml" ContentType="application/vnd.openxmlformats-officedocument.presentationml.comments+xml"/>
  <Override PartName="/ppt/notesSlides/notesSlide6.xml" ContentType="application/vnd.openxmlformats-officedocument.presentationml.notesSlide+xml"/>
  <Override PartName="/ppt/comments/comment13.xml" ContentType="application/vnd.openxmlformats-officedocument.presentationml.comment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43"/>
  </p:notesMasterIdLst>
  <p:handoutMasterIdLst>
    <p:handoutMasterId r:id="rId44"/>
  </p:handoutMasterIdLst>
  <p:sldIdLst>
    <p:sldId id="685" r:id="rId6"/>
    <p:sldId id="312" r:id="rId7"/>
    <p:sldId id="259" r:id="rId8"/>
    <p:sldId id="667" r:id="rId9"/>
    <p:sldId id="257" r:id="rId10"/>
    <p:sldId id="258" r:id="rId11"/>
    <p:sldId id="671" r:id="rId12"/>
    <p:sldId id="673" r:id="rId13"/>
    <p:sldId id="260" r:id="rId14"/>
    <p:sldId id="263" r:id="rId15"/>
    <p:sldId id="262" r:id="rId16"/>
    <p:sldId id="268" r:id="rId17"/>
    <p:sldId id="670" r:id="rId18"/>
    <p:sldId id="264" r:id="rId19"/>
    <p:sldId id="660" r:id="rId20"/>
    <p:sldId id="669" r:id="rId21"/>
    <p:sldId id="668" r:id="rId22"/>
    <p:sldId id="341" r:id="rId23"/>
    <p:sldId id="574" r:id="rId24"/>
    <p:sldId id="678" r:id="rId25"/>
    <p:sldId id="679" r:id="rId26"/>
    <p:sldId id="680" r:id="rId27"/>
    <p:sldId id="677" r:id="rId28"/>
    <p:sldId id="681" r:id="rId29"/>
    <p:sldId id="682" r:id="rId30"/>
    <p:sldId id="684" r:id="rId31"/>
    <p:sldId id="683" r:id="rId32"/>
    <p:sldId id="408" r:id="rId33"/>
    <p:sldId id="393" r:id="rId34"/>
    <p:sldId id="480" r:id="rId35"/>
    <p:sldId id="407" r:id="rId36"/>
    <p:sldId id="419" r:id="rId37"/>
    <p:sldId id="423" r:id="rId38"/>
    <p:sldId id="521" r:id="rId39"/>
    <p:sldId id="422" r:id="rId40"/>
    <p:sldId id="368" r:id="rId41"/>
    <p:sldId id="515" r:id="rId42"/>
  </p:sldIdLst>
  <p:sldSz cx="12192000" cy="6858000"/>
  <p:notesSz cx="9144000" cy="6858000"/>
  <p:embeddedFontLst>
    <p:embeddedFont>
      <p:font typeface="Calibri" panose="020F0502020204030204" pitchFamily="34" charset="0"/>
      <p:regular r:id="rId45"/>
      <p:bold r:id="rId46"/>
      <p:italic r:id="rId47"/>
      <p:boldItalic r:id="rId48"/>
    </p:embeddedFont>
    <p:embeddedFont>
      <p:font typeface="Calibri Light" panose="020F0302020204030204" pitchFamily="34" charset="0"/>
      <p:regular r:id="rId49"/>
      <p:italic r:id="rId50"/>
    </p:embeddedFont>
    <p:embeddedFont>
      <p:font typeface="FlandersArtSans-Bold" panose="020B0604020202020204" charset="0"/>
      <p:bold r:id="rId51"/>
    </p:embeddedFont>
    <p:embeddedFont>
      <p:font typeface="FlandersArtSans-Medium" panose="020B0604020202020204" charset="0"/>
      <p:regular r:id="rId52"/>
    </p:embeddedFont>
    <p:embeddedFont>
      <p:font typeface="FlandersArtSans-Regular" panose="020B0604020202020204" charset="0"/>
      <p:regular r:id="rId53"/>
    </p:embeddedFont>
    <p:embeddedFont>
      <p:font typeface="FlandersArtSerif-Regular" panose="020B0604020202020204" charset="0"/>
      <p:regular r:id="rId54"/>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441"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ter Demeester" initials="PD" lastIdx="14" clrIdx="0">
    <p:extLst>
      <p:ext uri="{19B8F6BF-5375-455C-9EA6-DF929625EA0E}">
        <p15:presenceInfo xmlns:p15="http://schemas.microsoft.com/office/powerpoint/2012/main" userId="8a51ee441b7e4222" providerId="Windows Live"/>
      </p:ext>
    </p:extLst>
  </p:cmAuthor>
  <p:cmAuthor id="2" name="Marleen Dethier" initials="MD" lastIdx="4" clrIdx="1">
    <p:extLst>
      <p:ext uri="{19B8F6BF-5375-455C-9EA6-DF929625EA0E}">
        <p15:presenceInfo xmlns:p15="http://schemas.microsoft.com/office/powerpoint/2012/main" userId="Marleen Dethier" providerId="None"/>
      </p:ext>
    </p:extLst>
  </p:cmAuthor>
  <p:cmAuthor id="3" name="Caroline Verlinde" initials="CV" lastIdx="22" clrIdx="2">
    <p:extLst>
      <p:ext uri="{19B8F6BF-5375-455C-9EA6-DF929625EA0E}">
        <p15:presenceInfo xmlns:p15="http://schemas.microsoft.com/office/powerpoint/2012/main" userId="S::Caroline@vivel.be::b70986d3-4917-4897-8d7a-9b4e3fcb437a" providerId="AD"/>
      </p:ext>
    </p:extLst>
  </p:cmAuthor>
  <p:cmAuthor id="4" name="Pascale Mokangi" initials="PM" lastIdx="3" clrIdx="3">
    <p:extLst>
      <p:ext uri="{19B8F6BF-5375-455C-9EA6-DF929625EA0E}">
        <p15:presenceInfo xmlns:p15="http://schemas.microsoft.com/office/powerpoint/2012/main" userId="S::pascale@vivel.be::2be5e236-ff90-4390-8599-1cb3ee3a6a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9B"/>
    <a:srgbClr val="FFFF00"/>
    <a:srgbClr val="717171"/>
    <a:srgbClr val="646464"/>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F8BCAF-0B2E-24B2-5C9C-A36D1D66E69E}" v="7" dt="2020-09-04T11:38:52.798"/>
    <p1510:client id="{DF828028-8BC5-4ED3-AA1F-60DB938A630D}" v="34" dt="2020-09-04T11:58:11.057"/>
    <p1510:client id="{FAF3DB76-1754-478B-AD4E-FB18F10C12AC}" v="2" dt="2020-09-04T14:17:10.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 pos="7441"/>
      </p:guideLst>
    </p:cSldViewPr>
  </p:slideViewPr>
  <p:notesViewPr>
    <p:cSldViewPr snapToGrid="0">
      <p:cViewPr>
        <p:scale>
          <a:sx n="1" d="2"/>
          <a:sy n="1" d="2"/>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e Mokangi" userId="S::pascale@vivel.be::2be5e236-ff90-4390-8599-1cb3ee3a6a48" providerId="AD" clId="Web-{D0F8BCAF-0B2E-24B2-5C9C-A36D1D66E69E}"/>
    <pc:docChg chg="modSld">
      <pc:chgData name="Pascale Mokangi" userId="S::pascale@vivel.be::2be5e236-ff90-4390-8599-1cb3ee3a6a48" providerId="AD" clId="Web-{D0F8BCAF-0B2E-24B2-5C9C-A36D1D66E69E}" dt="2020-09-04T11:38:52.798" v="6"/>
      <pc:docMkLst>
        <pc:docMk/>
      </pc:docMkLst>
      <pc:sldChg chg="addCm modCm">
        <pc:chgData name="Pascale Mokangi" userId="S::pascale@vivel.be::2be5e236-ff90-4390-8599-1cb3ee3a6a48" providerId="AD" clId="Web-{D0F8BCAF-0B2E-24B2-5C9C-A36D1D66E69E}" dt="2020-09-04T11:38:52.798" v="6"/>
        <pc:sldMkLst>
          <pc:docMk/>
          <pc:sldMk cId="256085937" sldId="368"/>
        </pc:sldMkLst>
      </pc:sldChg>
      <pc:sldChg chg="modSp">
        <pc:chgData name="Pascale Mokangi" userId="S::pascale@vivel.be::2be5e236-ff90-4390-8599-1cb3ee3a6a48" providerId="AD" clId="Web-{D0F8BCAF-0B2E-24B2-5C9C-A36D1D66E69E}" dt="2020-09-04T11:15:23.910" v="1" actId="20577"/>
        <pc:sldMkLst>
          <pc:docMk/>
          <pc:sldMk cId="2232254458" sldId="521"/>
        </pc:sldMkLst>
        <pc:spChg chg="mod">
          <ac:chgData name="Pascale Mokangi" userId="S::pascale@vivel.be::2be5e236-ff90-4390-8599-1cb3ee3a6a48" providerId="AD" clId="Web-{D0F8BCAF-0B2E-24B2-5C9C-A36D1D66E69E}" dt="2020-09-04T11:15:23.910" v="1" actId="20577"/>
          <ac:spMkLst>
            <pc:docMk/>
            <pc:sldMk cId="2232254458" sldId="521"/>
            <ac:spMk id="3" creationId="{00000000-0000-0000-0000-000000000000}"/>
          </ac:spMkLst>
        </pc:spChg>
      </pc:sldChg>
      <pc:sldChg chg="addCm delCm">
        <pc:chgData name="Pascale Mokangi" userId="S::pascale@vivel.be::2be5e236-ff90-4390-8599-1cb3ee3a6a48" providerId="AD" clId="Web-{D0F8BCAF-0B2E-24B2-5C9C-A36D1D66E69E}" dt="2020-09-04T11:23:46.707" v="4"/>
        <pc:sldMkLst>
          <pc:docMk/>
          <pc:sldMk cId="662721425" sldId="685"/>
        </pc:sldMkLst>
      </pc:sldChg>
    </pc:docChg>
  </pc:docChgLst>
  <pc:docChgLst>
    <pc:chgData name="Karel Hermans" userId="2303a0e7-7519-494a-92cc-98dddf24391d" providerId="ADAL" clId="{FAF3DB76-1754-478B-AD4E-FB18F10C12AC}"/>
    <pc:docChg chg="custSel modSld">
      <pc:chgData name="Karel Hermans" userId="2303a0e7-7519-494a-92cc-98dddf24391d" providerId="ADAL" clId="{FAF3DB76-1754-478B-AD4E-FB18F10C12AC}" dt="2020-09-04T14:17:10.518" v="1" actId="1592"/>
      <pc:docMkLst>
        <pc:docMk/>
      </pc:docMkLst>
      <pc:sldChg chg="delCm modCm">
        <pc:chgData name="Karel Hermans" userId="2303a0e7-7519-494a-92cc-98dddf24391d" providerId="ADAL" clId="{FAF3DB76-1754-478B-AD4E-FB18F10C12AC}" dt="2020-09-04T14:17:10.518" v="1" actId="1592"/>
        <pc:sldMkLst>
          <pc:docMk/>
          <pc:sldMk cId="662721425" sldId="685"/>
        </pc:sldMkLst>
      </pc:sldChg>
    </pc:docChg>
  </pc:docChgLst>
  <pc:docChgLst>
    <pc:chgData name="Caroline Verlinde" userId="b70986d3-4917-4897-8d7a-9b4e3fcb437a" providerId="ADAL" clId="{DF828028-8BC5-4ED3-AA1F-60DB938A630D}"/>
    <pc:docChg chg="undo custSel modSld sldOrd">
      <pc:chgData name="Caroline Verlinde" userId="b70986d3-4917-4897-8d7a-9b4e3fcb437a" providerId="ADAL" clId="{DF828028-8BC5-4ED3-AA1F-60DB938A630D}" dt="2020-09-04T11:58:11.057" v="63" actId="20578"/>
      <pc:docMkLst>
        <pc:docMk/>
      </pc:docMkLst>
      <pc:sldChg chg="addCm modCm">
        <pc:chgData name="Caroline Verlinde" userId="b70986d3-4917-4897-8d7a-9b4e3fcb437a" providerId="ADAL" clId="{DF828028-8BC5-4ED3-AA1F-60DB938A630D}" dt="2020-09-04T10:34:53.906" v="2"/>
        <pc:sldMkLst>
          <pc:docMk/>
          <pc:sldMk cId="2536271776" sldId="260"/>
        </pc:sldMkLst>
      </pc:sldChg>
      <pc:sldChg chg="modSp mod addCm delCm modCm">
        <pc:chgData name="Caroline Verlinde" userId="b70986d3-4917-4897-8d7a-9b4e3fcb437a" providerId="ADAL" clId="{DF828028-8BC5-4ED3-AA1F-60DB938A630D}" dt="2020-09-04T10:36:09.491" v="14" actId="1592"/>
        <pc:sldMkLst>
          <pc:docMk/>
          <pc:sldMk cId="2153798354" sldId="263"/>
        </pc:sldMkLst>
        <pc:spChg chg="mod">
          <ac:chgData name="Caroline Verlinde" userId="b70986d3-4917-4897-8d7a-9b4e3fcb437a" providerId="ADAL" clId="{DF828028-8BC5-4ED3-AA1F-60DB938A630D}" dt="2020-09-04T10:35:25.770" v="5" actId="20577"/>
          <ac:spMkLst>
            <pc:docMk/>
            <pc:sldMk cId="2153798354" sldId="263"/>
            <ac:spMk id="3" creationId="{DC7A5039-1FB4-499B-B271-90711A301B34}"/>
          </ac:spMkLst>
        </pc:spChg>
      </pc:sldChg>
      <pc:sldChg chg="addCm modCm">
        <pc:chgData name="Caroline Verlinde" userId="b70986d3-4917-4897-8d7a-9b4e3fcb437a" providerId="ADAL" clId="{DF828028-8BC5-4ED3-AA1F-60DB938A630D}" dt="2020-09-04T11:48:57.048" v="56" actId="1589"/>
        <pc:sldMkLst>
          <pc:docMk/>
          <pc:sldMk cId="3563107508" sldId="341"/>
        </pc:sldMkLst>
      </pc:sldChg>
      <pc:sldChg chg="addCm modCm">
        <pc:chgData name="Caroline Verlinde" userId="b70986d3-4917-4897-8d7a-9b4e3fcb437a" providerId="ADAL" clId="{DF828028-8BC5-4ED3-AA1F-60DB938A630D}" dt="2020-09-04T11:56:50.243" v="60"/>
        <pc:sldMkLst>
          <pc:docMk/>
          <pc:sldMk cId="1070802016" sldId="407"/>
        </pc:sldMkLst>
      </pc:sldChg>
      <pc:sldChg chg="modSp mod addCm modCm">
        <pc:chgData name="Caroline Verlinde" userId="b70986d3-4917-4897-8d7a-9b4e3fcb437a" providerId="ADAL" clId="{DF828028-8BC5-4ED3-AA1F-60DB938A630D}" dt="2020-09-04T11:14:01.918" v="50" actId="5900"/>
        <pc:sldMkLst>
          <pc:docMk/>
          <pc:sldMk cId="3211626087" sldId="419"/>
        </pc:sldMkLst>
        <pc:picChg chg="mod">
          <ac:chgData name="Caroline Verlinde" userId="b70986d3-4917-4897-8d7a-9b4e3fcb437a" providerId="ADAL" clId="{DF828028-8BC5-4ED3-AA1F-60DB938A630D}" dt="2020-09-04T10:54:06.264" v="36" actId="1076"/>
          <ac:picMkLst>
            <pc:docMk/>
            <pc:sldMk cId="3211626087" sldId="419"/>
            <ac:picMk id="4" creationId="{00000000-0000-0000-0000-000000000000}"/>
          </ac:picMkLst>
        </pc:picChg>
      </pc:sldChg>
      <pc:sldChg chg="addCm modCm">
        <pc:chgData name="Caroline Verlinde" userId="b70986d3-4917-4897-8d7a-9b4e3fcb437a" providerId="ADAL" clId="{DF828028-8BC5-4ED3-AA1F-60DB938A630D}" dt="2020-09-04T10:57:00.647" v="47"/>
        <pc:sldMkLst>
          <pc:docMk/>
          <pc:sldMk cId="3383140669" sldId="423"/>
        </pc:sldMkLst>
      </pc:sldChg>
      <pc:sldChg chg="addCm modCm">
        <pc:chgData name="Caroline Verlinde" userId="b70986d3-4917-4897-8d7a-9b4e3fcb437a" providerId="ADAL" clId="{DF828028-8BC5-4ED3-AA1F-60DB938A630D}" dt="2020-09-04T10:57:36.789" v="49"/>
        <pc:sldMkLst>
          <pc:docMk/>
          <pc:sldMk cId="2232254458" sldId="521"/>
        </pc:sldMkLst>
      </pc:sldChg>
      <pc:sldChg chg="addCm modCm">
        <pc:chgData name="Caroline Verlinde" userId="b70986d3-4917-4897-8d7a-9b4e3fcb437a" providerId="ADAL" clId="{DF828028-8BC5-4ED3-AA1F-60DB938A630D}" dt="2020-09-04T10:45:57.467" v="26"/>
        <pc:sldMkLst>
          <pc:docMk/>
          <pc:sldMk cId="58407065" sldId="574"/>
        </pc:sldMkLst>
      </pc:sldChg>
      <pc:sldChg chg="addCm modCm">
        <pc:chgData name="Caroline Verlinde" userId="b70986d3-4917-4897-8d7a-9b4e3fcb437a" providerId="ADAL" clId="{DF828028-8BC5-4ED3-AA1F-60DB938A630D}" dt="2020-09-04T10:42:14.891" v="19"/>
        <pc:sldMkLst>
          <pc:docMk/>
          <pc:sldMk cId="1730950832" sldId="660"/>
        </pc:sldMkLst>
      </pc:sldChg>
      <pc:sldChg chg="ord">
        <pc:chgData name="Caroline Verlinde" userId="b70986d3-4917-4897-8d7a-9b4e3fcb437a" providerId="ADAL" clId="{DF828028-8BC5-4ED3-AA1F-60DB938A630D}" dt="2020-09-04T11:58:11.057" v="63" actId="20578"/>
        <pc:sldMkLst>
          <pc:docMk/>
          <pc:sldMk cId="3614403885" sldId="669"/>
        </pc:sldMkLst>
      </pc:sldChg>
      <pc:sldChg chg="addCm modCm">
        <pc:chgData name="Caroline Verlinde" userId="b70986d3-4917-4897-8d7a-9b4e3fcb437a" providerId="ADAL" clId="{DF828028-8BC5-4ED3-AA1F-60DB938A630D}" dt="2020-09-04T10:47:24.679" v="29"/>
        <pc:sldMkLst>
          <pc:docMk/>
          <pc:sldMk cId="2792655316" sldId="677"/>
        </pc:sldMkLst>
      </pc:sldChg>
      <pc:sldChg chg="addCm modCm">
        <pc:chgData name="Caroline Verlinde" userId="b70986d3-4917-4897-8d7a-9b4e3fcb437a" providerId="ADAL" clId="{DF828028-8BC5-4ED3-AA1F-60DB938A630D}" dt="2020-09-04T10:49:40.702" v="31"/>
        <pc:sldMkLst>
          <pc:docMk/>
          <pc:sldMk cId="882161895" sldId="682"/>
        </pc:sldMkLst>
      </pc:sldChg>
      <pc:sldChg chg="addCm modCm">
        <pc:chgData name="Caroline Verlinde" userId="b70986d3-4917-4897-8d7a-9b4e3fcb437a" providerId="ADAL" clId="{DF828028-8BC5-4ED3-AA1F-60DB938A630D}" dt="2020-09-04T10:52:25.698" v="35"/>
        <pc:sldMkLst>
          <pc:docMk/>
          <pc:sldMk cId="716642854" sldId="68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0-09-04T12:34:28.898" idx="1">
    <p:pos x="4594" y="3401"/>
    <p:text>zou over persoon spreken; niet iedereen is ziek door COVID</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3" dt="2020-09-04T12:54:08.425" idx="13">
    <p:pos x="5462" y="2702"/>
    <p:text>raar waarom onderscheid gemaakt wordt tussen wel en niet professioneel? Wat als er niet professioneel nauw contact geweest is met kwetsbare persoon? Dan geen PCR?</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3" dt="2020-09-04T12:56:34.610" idx="16">
    <p:pos x="3876" y="2358"/>
    <p:text>woord 'daar'  schrappen ofwel daarom ztten</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3" dt="2020-09-04T12:57:29.905" idx="17">
    <p:pos x="5787" y="2894"/>
    <p:text>handdoek?</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4" dt="2020-09-04T04:37:49.906" idx="3">
    <p:pos x="10" y="10"/>
    <p:text>Ergens een aparte dia met verwijzing naar delen van goede praktijken op het digitaal platform: community 'goede praktijken'. daar kunnen ook vragen gesteld worden en antwoorden gegeven worden. 
Er zal ook een teams gemaakt worden voor 
- enkel teamleiders en mspocs en vivel op Vlaams niveau 
- een team voor teamleiders en mspocs op regionaal niveau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09-04T12:35:28.418" idx="2">
    <p:pos x="2663" y="1050"/>
    <p:text>besmetting</p:text>
    <p:extLst>
      <p:ext uri="{C676402C-5697-4E1C-873F-D02D1690AC5C}">
        <p15:threadingInfo xmlns:p15="http://schemas.microsoft.com/office/powerpoint/2012/main" timeZoneBias="-120"/>
      </p:ext>
    </p:extLst>
  </p:cm>
  <p:cm authorId="3" dt="2020-09-04T12:35:42.234" idx="4">
    <p:pos x="3093" y="816"/>
    <p:text>persoon</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0-09-04T12:39:27.628" idx="5">
    <p:pos x="2575" y="2656"/>
    <p:text>coordinator van de pool = covid 19 teamleider dus zou enkel over laatste spreken. Als die dat wil of moet delegeren aan een andere persoon, dan is dat een lokale afwijkingn en uiteraard OK maar zou uitgaan van standaardscenario</p:text>
    <p:extLst>
      <p:ext uri="{C676402C-5697-4E1C-873F-D02D1690AC5C}">
        <p15:threadingInfo xmlns:p15="http://schemas.microsoft.com/office/powerpoint/2012/main" timeZoneBias="-120"/>
      </p:ext>
    </p:extLst>
  </p:cm>
  <p:cm authorId="3" dt="2020-09-04T12:41:56.891" idx="6">
    <p:pos x="2352" y="1653"/>
    <p:text>zou hier voor de duidelijkheid 'lokale' bijzetten</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0-09-04T13:39:03.364" idx="18">
    <p:pos x="10" y="10"/>
    <p:text>in gids staan deze difintities niet, althans bv die van index patiënt niet en in een andere draaiboek van Z&amp;G (dat van de WZC voor contactonderzoek) lees ik -dat indexpersoon =De persoon bij wie een COVID-19 infectie wordt vastgesteld of sterk vermoed, is de indexpersoon.</p:text>
    <p:extLst>
      <p:ext uri="{C676402C-5697-4E1C-873F-D02D1690AC5C}">
        <p15:threadingInfo xmlns:p15="http://schemas.microsoft.com/office/powerpoint/2012/main" timeZoneBias="-120"/>
      </p:ext>
    </p:extLst>
  </p:cm>
  <p:cm authorId="3" dt="2020-09-04T13:41:38.269" idx="19">
    <p:pos x="10" y="146"/>
    <p:text>hier staat enkel referentie naar de pos test! dus wat is het??</p:text>
    <p:extLst>
      <p:ext uri="{C676402C-5697-4E1C-873F-D02D1690AC5C}">
        <p15:threadingInfo xmlns:p15="http://schemas.microsoft.com/office/powerpoint/2012/main" timeZoneBias="-120">
          <p15:parentCm authorId="3" idx="18"/>
        </p15:threadingInfo>
      </p:ext>
    </p:extLst>
  </p:cm>
  <p:cm authorId="3" dt="2020-09-04T13:48:37.356" idx="20">
    <p:pos x="10" y="282"/>
    <p:text>contactopsporing kan ook bij zeer sterk klinisch vermoeden (specifieke script) dus mi staat t hier niet juist</p:text>
    <p:extLst>
      <p:ext uri="{C676402C-5697-4E1C-873F-D02D1690AC5C}">
        <p15:threadingInfo xmlns:p15="http://schemas.microsoft.com/office/powerpoint/2012/main" timeZoneBias="-120">
          <p15:parentCm authorId="3" idx="18"/>
        </p15:threadingInfo>
      </p:ext>
    </p:extLst>
  </p:cm>
  <p:cm authorId="3" dt="2020-09-04T13:48:57.001" idx="21">
    <p:pos x="10" y="418"/>
    <p:text>voorstel ook om definities in gids op te nemen</p:text>
    <p:extLst>
      <p:ext uri="{C676402C-5697-4E1C-873F-D02D1690AC5C}">
        <p15:threadingInfo xmlns:p15="http://schemas.microsoft.com/office/powerpoint/2012/main" timeZoneBias="-120">
          <p15:parentCm authorId="3" idx="18"/>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20-09-04T12:43:40.833" idx="7">
    <p:pos x="2440" y="1674"/>
    <p:text>dagen erbij zetten voor dudielijkheid</p:text>
    <p:extLst>
      <p:ext uri="{C676402C-5697-4E1C-873F-D02D1690AC5C}">
        <p15:threadingInfo xmlns:p15="http://schemas.microsoft.com/office/powerpoint/2012/main" timeZoneBias="-120"/>
      </p:ext>
    </p:extLst>
  </p:cm>
  <p:cm authorId="3" dt="2020-09-04T12:43:58.591" idx="8">
    <p:pos x="5381" y="1762"/>
    <p:text>dagen</p:text>
    <p:extLst>
      <p:ext uri="{C676402C-5697-4E1C-873F-D02D1690AC5C}">
        <p15:threadingInfo xmlns:p15="http://schemas.microsoft.com/office/powerpoint/2012/main" timeZoneBias="-120"/>
      </p:ext>
    </p:extLst>
  </p:cm>
  <p:cm authorId="3" dt="2020-09-04T12:45:40.285" idx="9">
    <p:pos x="1823" y="3503"/>
    <p:text>niet duidelijk wat hiermee bedoeld wordt</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20-09-04T12:46:56.831" idx="10">
    <p:pos x="1823" y="1782"/>
    <p:text>toelichten of uitleggen niet toeleggen</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20-09-04T12:49:12.531" idx="11">
    <p:pos x="10" y="10"/>
    <p:text>zou deze die voor de vorige zetten - dit zijn obstakels, vorige dia zijn de oplossingen dus logischer in omgekeerde volgorde</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3" dt="2020-09-04T12:51:06.024" idx="12">
    <p:pos x="403" y="44"/>
    <p:text>is in opbouw 3e mogelijke rol dus moet wisselen in volgorde (cf slide 14)</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3" dt="2020-09-04T12:55:03.278" idx="14">
    <p:pos x="4337" y="2094"/>
    <p:text>waarom specificatie zorgverlener?</p:text>
    <p:extLst>
      <p:ext uri="{C676402C-5697-4E1C-873F-D02D1690AC5C}">
        <p15:threadingInfo xmlns:p15="http://schemas.microsoft.com/office/powerpoint/2012/main" timeZoneBias="-120"/>
      </p:ext>
    </p:extLst>
  </p:cm>
  <p:cm authorId="3" dt="2020-09-04T12:55:36.665" idx="15">
    <p:pos x="5916" y="1775"/>
    <p:text>zijn er sowieso geen verschillen ifv leeftijd? is besmettingsgevaar even hoog bij kinderen &lt;12 jaar?</p:text>
    <p:extLst>
      <p:ext uri="{C676402C-5697-4E1C-873F-D02D1690AC5C}">
        <p15:threadingInfo xmlns:p15="http://schemas.microsoft.com/office/powerpoint/2012/main" timeZoneBias="-120"/>
      </p:ext>
    </p:extLst>
  </p:cm>
  <p:cm authorId="3" dt="2020-09-04T13:52:05.582" idx="22">
    <p:pos x="10" y="10"/>
    <p:text>zou dit expliciet bij 'geen risico' vermelden: zorgverleners (van COVID-19 bewoners of patiënten) die steeds een chirurgisch mondneusmasker droegen en handhygiëne toepasten: 
zij worden niet beschouwd als hoog- noch als laagrisicocontact. Voor hen geldt wel een algemene aanbeveling om strikte handhygiëne toe te passen en voor alle verplaatsingen buitenshuis een mondneusmasker van textiel te dragen.</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87C348-F6B6-4CF2-92A5-1B01794260B8}" type="doc">
      <dgm:prSet loTypeId="urn:microsoft.com/office/officeart/2005/8/layout/hProcess11" loCatId="process" qsTypeId="urn:microsoft.com/office/officeart/2005/8/quickstyle/simple1" qsCatId="simple" csTypeId="urn:microsoft.com/office/officeart/2005/8/colors/accent1_2" csCatId="accent1" phldr="1"/>
      <dgm:spPr/>
    </dgm:pt>
    <dgm:pt modelId="{2A24C937-A9E7-4FFB-8F9F-739A032D2E1F}">
      <dgm:prSet phldrT="[Tekst]"/>
      <dgm:spPr/>
      <dgm:t>
        <a:bodyPr/>
        <a:lstStyle/>
        <a:p>
          <a:r>
            <a:rPr lang="nl-BE"/>
            <a:t>Besmetting</a:t>
          </a:r>
        </a:p>
      </dgm:t>
    </dgm:pt>
    <dgm:pt modelId="{8DF389C5-4E3A-4651-AEE9-48DE898170FA}" type="parTrans" cxnId="{5768D3D2-60FD-4F27-BAFF-9C7E32022430}">
      <dgm:prSet/>
      <dgm:spPr/>
      <dgm:t>
        <a:bodyPr/>
        <a:lstStyle/>
        <a:p>
          <a:endParaRPr lang="nl-BE"/>
        </a:p>
      </dgm:t>
    </dgm:pt>
    <dgm:pt modelId="{EF841C96-30B6-491C-9360-871BDCF20D89}" type="sibTrans" cxnId="{5768D3D2-60FD-4F27-BAFF-9C7E32022430}">
      <dgm:prSet/>
      <dgm:spPr/>
      <dgm:t>
        <a:bodyPr/>
        <a:lstStyle/>
        <a:p>
          <a:endParaRPr lang="nl-BE"/>
        </a:p>
      </dgm:t>
    </dgm:pt>
    <dgm:pt modelId="{6A67CC33-6662-4034-9333-DA2518124C19}">
      <dgm:prSet phldrT="[Tekst]"/>
      <dgm:spPr/>
      <dgm:t>
        <a:bodyPr/>
        <a:lstStyle/>
        <a:p>
          <a:r>
            <a:rPr lang="nl-BE"/>
            <a:t>Symptomen</a:t>
          </a:r>
        </a:p>
      </dgm:t>
    </dgm:pt>
    <dgm:pt modelId="{78A026C3-5F77-4F3C-BEBF-A5BF76318ECB}" type="parTrans" cxnId="{0A6FB5A9-A16C-405B-883B-A5A12074BF1E}">
      <dgm:prSet/>
      <dgm:spPr/>
      <dgm:t>
        <a:bodyPr/>
        <a:lstStyle/>
        <a:p>
          <a:endParaRPr lang="nl-BE"/>
        </a:p>
      </dgm:t>
    </dgm:pt>
    <dgm:pt modelId="{4F41AC75-7AFC-4BC2-B57F-9726A89AFC41}" type="sibTrans" cxnId="{0A6FB5A9-A16C-405B-883B-A5A12074BF1E}">
      <dgm:prSet/>
      <dgm:spPr/>
      <dgm:t>
        <a:bodyPr/>
        <a:lstStyle/>
        <a:p>
          <a:endParaRPr lang="nl-BE"/>
        </a:p>
      </dgm:t>
    </dgm:pt>
    <dgm:pt modelId="{54C3CCA6-EBB4-4566-A340-DE35A8993B02}">
      <dgm:prSet phldrT="[Tekst]"/>
      <dgm:spPr/>
      <dgm:t>
        <a:bodyPr/>
        <a:lstStyle/>
        <a:p>
          <a:r>
            <a:rPr lang="nl-BE"/>
            <a:t>Genezen</a:t>
          </a:r>
        </a:p>
      </dgm:t>
    </dgm:pt>
    <dgm:pt modelId="{F8DCD8E9-FF1A-4989-8BDE-BEABFAD4BF6B}" type="parTrans" cxnId="{3753E82F-31CC-4008-BE6D-A3E4C6D817F1}">
      <dgm:prSet/>
      <dgm:spPr/>
      <dgm:t>
        <a:bodyPr/>
        <a:lstStyle/>
        <a:p>
          <a:endParaRPr lang="nl-BE"/>
        </a:p>
      </dgm:t>
    </dgm:pt>
    <dgm:pt modelId="{FADD0384-889C-4B5E-95EA-5F9530328FEE}" type="sibTrans" cxnId="{3753E82F-31CC-4008-BE6D-A3E4C6D817F1}">
      <dgm:prSet/>
      <dgm:spPr/>
      <dgm:t>
        <a:bodyPr/>
        <a:lstStyle/>
        <a:p>
          <a:endParaRPr lang="nl-BE"/>
        </a:p>
      </dgm:t>
    </dgm:pt>
    <dgm:pt modelId="{6F478822-7D52-4201-A3EC-3AD71BC99C2B}" type="pres">
      <dgm:prSet presAssocID="{8087C348-F6B6-4CF2-92A5-1B01794260B8}" presName="Name0" presStyleCnt="0">
        <dgm:presLayoutVars>
          <dgm:dir/>
          <dgm:resizeHandles val="exact"/>
        </dgm:presLayoutVars>
      </dgm:prSet>
      <dgm:spPr/>
    </dgm:pt>
    <dgm:pt modelId="{43A93807-B032-4B17-A014-B15629D0947F}" type="pres">
      <dgm:prSet presAssocID="{8087C348-F6B6-4CF2-92A5-1B01794260B8}" presName="arrow" presStyleLbl="bgShp" presStyleIdx="0" presStyleCnt="1"/>
      <dgm:spPr/>
    </dgm:pt>
    <dgm:pt modelId="{27AF0566-166D-4C5D-B5FE-D17B8EE0D676}" type="pres">
      <dgm:prSet presAssocID="{8087C348-F6B6-4CF2-92A5-1B01794260B8}" presName="points" presStyleCnt="0"/>
      <dgm:spPr/>
    </dgm:pt>
    <dgm:pt modelId="{37811B9B-7EA1-47A6-B106-09C99461C38C}" type="pres">
      <dgm:prSet presAssocID="{2A24C937-A9E7-4FFB-8F9F-739A032D2E1F}" presName="compositeA" presStyleCnt="0"/>
      <dgm:spPr/>
    </dgm:pt>
    <dgm:pt modelId="{E4D80FB7-6BB9-46AF-8A3B-5862CE27307B}" type="pres">
      <dgm:prSet presAssocID="{2A24C937-A9E7-4FFB-8F9F-739A032D2E1F}" presName="textA" presStyleLbl="revTx" presStyleIdx="0" presStyleCnt="3">
        <dgm:presLayoutVars>
          <dgm:bulletEnabled val="1"/>
        </dgm:presLayoutVars>
      </dgm:prSet>
      <dgm:spPr/>
    </dgm:pt>
    <dgm:pt modelId="{E3E4BAD9-6170-4696-ABDC-81104FEE0D11}" type="pres">
      <dgm:prSet presAssocID="{2A24C937-A9E7-4FFB-8F9F-739A032D2E1F}" presName="circleA" presStyleLbl="node1" presStyleIdx="0" presStyleCnt="3"/>
      <dgm:spPr/>
    </dgm:pt>
    <dgm:pt modelId="{CB04B02B-44D5-4BC0-8E8D-EB569466FC8B}" type="pres">
      <dgm:prSet presAssocID="{2A24C937-A9E7-4FFB-8F9F-739A032D2E1F}" presName="spaceA" presStyleCnt="0"/>
      <dgm:spPr/>
    </dgm:pt>
    <dgm:pt modelId="{B60FFBAD-AB5F-4EF6-9C3B-AB0904E92FE0}" type="pres">
      <dgm:prSet presAssocID="{EF841C96-30B6-491C-9360-871BDCF20D89}" presName="space" presStyleCnt="0"/>
      <dgm:spPr/>
    </dgm:pt>
    <dgm:pt modelId="{A2ABA136-B8C6-4EB4-B87E-3E373E6A99B3}" type="pres">
      <dgm:prSet presAssocID="{6A67CC33-6662-4034-9333-DA2518124C19}" presName="compositeB" presStyleCnt="0"/>
      <dgm:spPr/>
    </dgm:pt>
    <dgm:pt modelId="{87FE4721-027B-4FEC-8C3F-B7FEC92F4B6A}" type="pres">
      <dgm:prSet presAssocID="{6A67CC33-6662-4034-9333-DA2518124C19}" presName="textB" presStyleLbl="revTx" presStyleIdx="1" presStyleCnt="3">
        <dgm:presLayoutVars>
          <dgm:bulletEnabled val="1"/>
        </dgm:presLayoutVars>
      </dgm:prSet>
      <dgm:spPr/>
    </dgm:pt>
    <dgm:pt modelId="{1156996E-3F5F-477D-B1BA-3DF7E62F3414}" type="pres">
      <dgm:prSet presAssocID="{6A67CC33-6662-4034-9333-DA2518124C19}" presName="circleB" presStyleLbl="node1" presStyleIdx="1" presStyleCnt="3"/>
      <dgm:spPr/>
    </dgm:pt>
    <dgm:pt modelId="{F625E540-3856-4191-BCBC-6D0F059120EE}" type="pres">
      <dgm:prSet presAssocID="{6A67CC33-6662-4034-9333-DA2518124C19}" presName="spaceB" presStyleCnt="0"/>
      <dgm:spPr/>
    </dgm:pt>
    <dgm:pt modelId="{191B1B75-ECB0-40CC-BB5A-C3D847299A07}" type="pres">
      <dgm:prSet presAssocID="{4F41AC75-7AFC-4BC2-B57F-9726A89AFC41}" presName="space" presStyleCnt="0"/>
      <dgm:spPr/>
    </dgm:pt>
    <dgm:pt modelId="{0CB7DB55-17E2-4245-B187-75DF10033309}" type="pres">
      <dgm:prSet presAssocID="{54C3CCA6-EBB4-4566-A340-DE35A8993B02}" presName="compositeA" presStyleCnt="0"/>
      <dgm:spPr/>
    </dgm:pt>
    <dgm:pt modelId="{989B3BC1-2792-47E8-AF7D-5725B25E1BB7}" type="pres">
      <dgm:prSet presAssocID="{54C3CCA6-EBB4-4566-A340-DE35A8993B02}" presName="textA" presStyleLbl="revTx" presStyleIdx="2" presStyleCnt="3">
        <dgm:presLayoutVars>
          <dgm:bulletEnabled val="1"/>
        </dgm:presLayoutVars>
      </dgm:prSet>
      <dgm:spPr/>
    </dgm:pt>
    <dgm:pt modelId="{1CB38C25-D234-483D-87F0-999501A1B770}" type="pres">
      <dgm:prSet presAssocID="{54C3CCA6-EBB4-4566-A340-DE35A8993B02}" presName="circleA" presStyleLbl="node1" presStyleIdx="2" presStyleCnt="3"/>
      <dgm:spPr/>
    </dgm:pt>
    <dgm:pt modelId="{F1C03C9A-050F-48DD-8E2D-4F634861CE12}" type="pres">
      <dgm:prSet presAssocID="{54C3CCA6-EBB4-4566-A340-DE35A8993B02}" presName="spaceA" presStyleCnt="0"/>
      <dgm:spPr/>
    </dgm:pt>
  </dgm:ptLst>
  <dgm:cxnLst>
    <dgm:cxn modelId="{3753E82F-31CC-4008-BE6D-A3E4C6D817F1}" srcId="{8087C348-F6B6-4CF2-92A5-1B01794260B8}" destId="{54C3CCA6-EBB4-4566-A340-DE35A8993B02}" srcOrd="2" destOrd="0" parTransId="{F8DCD8E9-FF1A-4989-8BDE-BEABFAD4BF6B}" sibTransId="{FADD0384-889C-4B5E-95EA-5F9530328FEE}"/>
    <dgm:cxn modelId="{859C743D-9A4D-4A77-8270-F31554500C0A}" type="presOf" srcId="{54C3CCA6-EBB4-4566-A340-DE35A8993B02}" destId="{989B3BC1-2792-47E8-AF7D-5725B25E1BB7}" srcOrd="0" destOrd="0" presId="urn:microsoft.com/office/officeart/2005/8/layout/hProcess11"/>
    <dgm:cxn modelId="{68A8095F-E61A-45E1-B77B-7A14AC42E65E}" type="presOf" srcId="{2A24C937-A9E7-4FFB-8F9F-739A032D2E1F}" destId="{E4D80FB7-6BB9-46AF-8A3B-5862CE27307B}" srcOrd="0" destOrd="0" presId="urn:microsoft.com/office/officeart/2005/8/layout/hProcess11"/>
    <dgm:cxn modelId="{CB7D1855-1DF7-4B83-8E95-8FCE58F5438D}" type="presOf" srcId="{8087C348-F6B6-4CF2-92A5-1B01794260B8}" destId="{6F478822-7D52-4201-A3EC-3AD71BC99C2B}" srcOrd="0" destOrd="0" presId="urn:microsoft.com/office/officeart/2005/8/layout/hProcess11"/>
    <dgm:cxn modelId="{342B0A8D-A784-4E04-82A8-8EC7096ED577}" type="presOf" srcId="{6A67CC33-6662-4034-9333-DA2518124C19}" destId="{87FE4721-027B-4FEC-8C3F-B7FEC92F4B6A}" srcOrd="0" destOrd="0" presId="urn:microsoft.com/office/officeart/2005/8/layout/hProcess11"/>
    <dgm:cxn modelId="{0A6FB5A9-A16C-405B-883B-A5A12074BF1E}" srcId="{8087C348-F6B6-4CF2-92A5-1B01794260B8}" destId="{6A67CC33-6662-4034-9333-DA2518124C19}" srcOrd="1" destOrd="0" parTransId="{78A026C3-5F77-4F3C-BEBF-A5BF76318ECB}" sibTransId="{4F41AC75-7AFC-4BC2-B57F-9726A89AFC41}"/>
    <dgm:cxn modelId="{5768D3D2-60FD-4F27-BAFF-9C7E32022430}" srcId="{8087C348-F6B6-4CF2-92A5-1B01794260B8}" destId="{2A24C937-A9E7-4FFB-8F9F-739A032D2E1F}" srcOrd="0" destOrd="0" parTransId="{8DF389C5-4E3A-4651-AEE9-48DE898170FA}" sibTransId="{EF841C96-30B6-491C-9360-871BDCF20D89}"/>
    <dgm:cxn modelId="{D1EC9514-D982-407D-813B-778DED495AD7}" type="presParOf" srcId="{6F478822-7D52-4201-A3EC-3AD71BC99C2B}" destId="{43A93807-B032-4B17-A014-B15629D0947F}" srcOrd="0" destOrd="0" presId="urn:microsoft.com/office/officeart/2005/8/layout/hProcess11"/>
    <dgm:cxn modelId="{CC33FDA7-0ECA-42FF-960C-980AF01955E4}" type="presParOf" srcId="{6F478822-7D52-4201-A3EC-3AD71BC99C2B}" destId="{27AF0566-166D-4C5D-B5FE-D17B8EE0D676}" srcOrd="1" destOrd="0" presId="urn:microsoft.com/office/officeart/2005/8/layout/hProcess11"/>
    <dgm:cxn modelId="{4A78BFF6-BC34-4847-A2EE-0534C704E8BF}" type="presParOf" srcId="{27AF0566-166D-4C5D-B5FE-D17B8EE0D676}" destId="{37811B9B-7EA1-47A6-B106-09C99461C38C}" srcOrd="0" destOrd="0" presId="urn:microsoft.com/office/officeart/2005/8/layout/hProcess11"/>
    <dgm:cxn modelId="{63EDAA44-2062-4490-9AA0-4DBA392C2C8D}" type="presParOf" srcId="{37811B9B-7EA1-47A6-B106-09C99461C38C}" destId="{E4D80FB7-6BB9-46AF-8A3B-5862CE27307B}" srcOrd="0" destOrd="0" presId="urn:microsoft.com/office/officeart/2005/8/layout/hProcess11"/>
    <dgm:cxn modelId="{C1B60522-2A8A-4164-9DEE-3BB2AFF04803}" type="presParOf" srcId="{37811B9B-7EA1-47A6-B106-09C99461C38C}" destId="{E3E4BAD9-6170-4696-ABDC-81104FEE0D11}" srcOrd="1" destOrd="0" presId="urn:microsoft.com/office/officeart/2005/8/layout/hProcess11"/>
    <dgm:cxn modelId="{C605D8D0-64C9-4256-AEFB-C2AA73A717AE}" type="presParOf" srcId="{37811B9B-7EA1-47A6-B106-09C99461C38C}" destId="{CB04B02B-44D5-4BC0-8E8D-EB569466FC8B}" srcOrd="2" destOrd="0" presId="urn:microsoft.com/office/officeart/2005/8/layout/hProcess11"/>
    <dgm:cxn modelId="{1A3B31A5-CC20-4EDE-9AE4-A50E2F50E11A}" type="presParOf" srcId="{27AF0566-166D-4C5D-B5FE-D17B8EE0D676}" destId="{B60FFBAD-AB5F-4EF6-9C3B-AB0904E92FE0}" srcOrd="1" destOrd="0" presId="urn:microsoft.com/office/officeart/2005/8/layout/hProcess11"/>
    <dgm:cxn modelId="{89627602-2DAB-4FE0-A884-05F95CA57570}" type="presParOf" srcId="{27AF0566-166D-4C5D-B5FE-D17B8EE0D676}" destId="{A2ABA136-B8C6-4EB4-B87E-3E373E6A99B3}" srcOrd="2" destOrd="0" presId="urn:microsoft.com/office/officeart/2005/8/layout/hProcess11"/>
    <dgm:cxn modelId="{3001C75E-935D-4EBF-BEA5-5FE57275F319}" type="presParOf" srcId="{A2ABA136-B8C6-4EB4-B87E-3E373E6A99B3}" destId="{87FE4721-027B-4FEC-8C3F-B7FEC92F4B6A}" srcOrd="0" destOrd="0" presId="urn:microsoft.com/office/officeart/2005/8/layout/hProcess11"/>
    <dgm:cxn modelId="{11E40153-F932-446E-B756-4B51FEABC574}" type="presParOf" srcId="{A2ABA136-B8C6-4EB4-B87E-3E373E6A99B3}" destId="{1156996E-3F5F-477D-B1BA-3DF7E62F3414}" srcOrd="1" destOrd="0" presId="urn:microsoft.com/office/officeart/2005/8/layout/hProcess11"/>
    <dgm:cxn modelId="{1CF20C47-358E-4BD4-A200-A0980E43AC60}" type="presParOf" srcId="{A2ABA136-B8C6-4EB4-B87E-3E373E6A99B3}" destId="{F625E540-3856-4191-BCBC-6D0F059120EE}" srcOrd="2" destOrd="0" presId="urn:microsoft.com/office/officeart/2005/8/layout/hProcess11"/>
    <dgm:cxn modelId="{B1C79090-BE9F-4D46-8FFC-2E6A729A30CB}" type="presParOf" srcId="{27AF0566-166D-4C5D-B5FE-D17B8EE0D676}" destId="{191B1B75-ECB0-40CC-BB5A-C3D847299A07}" srcOrd="3" destOrd="0" presId="urn:microsoft.com/office/officeart/2005/8/layout/hProcess11"/>
    <dgm:cxn modelId="{139E738A-103E-4DCD-8EEC-E499CE7777C9}" type="presParOf" srcId="{27AF0566-166D-4C5D-B5FE-D17B8EE0D676}" destId="{0CB7DB55-17E2-4245-B187-75DF10033309}" srcOrd="4" destOrd="0" presId="urn:microsoft.com/office/officeart/2005/8/layout/hProcess11"/>
    <dgm:cxn modelId="{800EEB33-C7C1-47B1-A947-9A0358F6F4B9}" type="presParOf" srcId="{0CB7DB55-17E2-4245-B187-75DF10033309}" destId="{989B3BC1-2792-47E8-AF7D-5725B25E1BB7}" srcOrd="0" destOrd="0" presId="urn:microsoft.com/office/officeart/2005/8/layout/hProcess11"/>
    <dgm:cxn modelId="{177944A4-0034-4762-80F7-A2637C5C4CF8}" type="presParOf" srcId="{0CB7DB55-17E2-4245-B187-75DF10033309}" destId="{1CB38C25-D234-483D-87F0-999501A1B770}" srcOrd="1" destOrd="0" presId="urn:microsoft.com/office/officeart/2005/8/layout/hProcess11"/>
    <dgm:cxn modelId="{7283819D-1AD4-42F0-82EA-2B99711A2FDE}" type="presParOf" srcId="{0CB7DB55-17E2-4245-B187-75DF10033309}" destId="{F1C03C9A-050F-48DD-8E2D-4F634861CE1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93807-B032-4B17-A014-B15629D0947F}">
      <dsp:nvSpPr>
        <dsp:cNvPr id="0" name=""/>
        <dsp:cNvSpPr/>
      </dsp:nvSpPr>
      <dsp:spPr>
        <a:xfrm>
          <a:off x="0" y="1660169"/>
          <a:ext cx="10763593" cy="221355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80FB7-6BB9-46AF-8A3B-5862CE27307B}">
      <dsp:nvSpPr>
        <dsp:cNvPr id="0" name=""/>
        <dsp:cNvSpPr/>
      </dsp:nvSpPr>
      <dsp:spPr>
        <a:xfrm>
          <a:off x="4730" y="0"/>
          <a:ext cx="3121862" cy="221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b" anchorCtr="0">
          <a:noAutofit/>
        </a:bodyPr>
        <a:lstStyle/>
        <a:p>
          <a:pPr marL="0" lvl="0" indent="0" algn="ctr" defTabSz="1733550">
            <a:lnSpc>
              <a:spcPct val="90000"/>
            </a:lnSpc>
            <a:spcBef>
              <a:spcPct val="0"/>
            </a:spcBef>
            <a:spcAft>
              <a:spcPct val="35000"/>
            </a:spcAft>
            <a:buNone/>
          </a:pPr>
          <a:r>
            <a:rPr lang="nl-BE" sz="3900" kern="1200"/>
            <a:t>Besmetting</a:t>
          </a:r>
        </a:p>
      </dsp:txBody>
      <dsp:txXfrm>
        <a:off x="4730" y="0"/>
        <a:ext cx="3121862" cy="2213559"/>
      </dsp:txXfrm>
    </dsp:sp>
    <dsp:sp modelId="{E3E4BAD9-6170-4696-ABDC-81104FEE0D11}">
      <dsp:nvSpPr>
        <dsp:cNvPr id="0" name=""/>
        <dsp:cNvSpPr/>
      </dsp:nvSpPr>
      <dsp:spPr>
        <a:xfrm>
          <a:off x="1288966" y="2490254"/>
          <a:ext cx="553389" cy="5533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E4721-027B-4FEC-8C3F-B7FEC92F4B6A}">
      <dsp:nvSpPr>
        <dsp:cNvPr id="0" name=""/>
        <dsp:cNvSpPr/>
      </dsp:nvSpPr>
      <dsp:spPr>
        <a:xfrm>
          <a:off x="3282685" y="3320339"/>
          <a:ext cx="3121862" cy="221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t" anchorCtr="0">
          <a:noAutofit/>
        </a:bodyPr>
        <a:lstStyle/>
        <a:p>
          <a:pPr marL="0" lvl="0" indent="0" algn="ctr" defTabSz="1733550">
            <a:lnSpc>
              <a:spcPct val="90000"/>
            </a:lnSpc>
            <a:spcBef>
              <a:spcPct val="0"/>
            </a:spcBef>
            <a:spcAft>
              <a:spcPct val="35000"/>
            </a:spcAft>
            <a:buNone/>
          </a:pPr>
          <a:r>
            <a:rPr lang="nl-BE" sz="3900" kern="1200"/>
            <a:t>Symptomen</a:t>
          </a:r>
        </a:p>
      </dsp:txBody>
      <dsp:txXfrm>
        <a:off x="3282685" y="3320339"/>
        <a:ext cx="3121862" cy="2213559"/>
      </dsp:txXfrm>
    </dsp:sp>
    <dsp:sp modelId="{1156996E-3F5F-477D-B1BA-3DF7E62F3414}">
      <dsp:nvSpPr>
        <dsp:cNvPr id="0" name=""/>
        <dsp:cNvSpPr/>
      </dsp:nvSpPr>
      <dsp:spPr>
        <a:xfrm>
          <a:off x="4566921" y="2490254"/>
          <a:ext cx="553389" cy="5533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9B3BC1-2792-47E8-AF7D-5725B25E1BB7}">
      <dsp:nvSpPr>
        <dsp:cNvPr id="0" name=""/>
        <dsp:cNvSpPr/>
      </dsp:nvSpPr>
      <dsp:spPr>
        <a:xfrm>
          <a:off x="6560641" y="0"/>
          <a:ext cx="3121862" cy="221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b" anchorCtr="0">
          <a:noAutofit/>
        </a:bodyPr>
        <a:lstStyle/>
        <a:p>
          <a:pPr marL="0" lvl="0" indent="0" algn="ctr" defTabSz="1733550">
            <a:lnSpc>
              <a:spcPct val="90000"/>
            </a:lnSpc>
            <a:spcBef>
              <a:spcPct val="0"/>
            </a:spcBef>
            <a:spcAft>
              <a:spcPct val="35000"/>
            </a:spcAft>
            <a:buNone/>
          </a:pPr>
          <a:r>
            <a:rPr lang="nl-BE" sz="3900" kern="1200"/>
            <a:t>Genezen</a:t>
          </a:r>
        </a:p>
      </dsp:txBody>
      <dsp:txXfrm>
        <a:off x="6560641" y="0"/>
        <a:ext cx="3121862" cy="2213559"/>
      </dsp:txXfrm>
    </dsp:sp>
    <dsp:sp modelId="{1CB38C25-D234-483D-87F0-999501A1B770}">
      <dsp:nvSpPr>
        <dsp:cNvPr id="0" name=""/>
        <dsp:cNvSpPr/>
      </dsp:nvSpPr>
      <dsp:spPr>
        <a:xfrm>
          <a:off x="7844877" y="2490254"/>
          <a:ext cx="553389" cy="5533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nl-NL"/>
              <a:t>Zorg en Gezondheid</a:t>
            </a:r>
          </a:p>
        </p:txBody>
      </p:sp>
      <p:sp>
        <p:nvSpPr>
          <p:cNvPr id="3" name="Tijdelijke aanduiding voor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EFC7F27-3F35-C348-A7B2-F69A620161E2}" type="datetimeFigureOut">
              <a:rPr lang="nl-NL" smtClean="0"/>
              <a:t>4-9-2020</a:t>
            </a:fld>
            <a:endParaRPr lang="nl-NL"/>
          </a:p>
        </p:txBody>
      </p:sp>
      <p:sp>
        <p:nvSpPr>
          <p:cNvPr id="4" name="Tijdelijke aanduiding voor voettekst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B9D320-CCF8-334E-8C41-0A87F0B8CDFB}" type="slidenum">
              <a:rPr lang="nl-NL" smtClean="0"/>
              <a:t>‹#›</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r>
              <a:rPr lang="nl-BE"/>
              <a:t>Zorg en Gezondheid</a:t>
            </a:r>
          </a:p>
          <a:p>
            <a:endParaRPr lang="nl-BE"/>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A937DD8-B20A-47A6-AA94-FD478FAA3C28}" type="datetimeFigureOut">
              <a:rPr lang="nl-BE" smtClean="0"/>
              <a:pPr/>
              <a:t>4/09/2020</a:t>
            </a:fld>
            <a:endParaRPr lang="nl-BE"/>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15A0D9C-0CD0-4097-81EC-9B83965EC080}" type="slidenum">
              <a:rPr lang="nl-BE" smtClean="0"/>
              <a:pPr/>
              <a:t>‹#›</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198474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28</a:t>
            </a:fld>
            <a:endParaRPr lang="nl-BE"/>
          </a:p>
        </p:txBody>
      </p:sp>
    </p:spTree>
    <p:extLst>
      <p:ext uri="{BB962C8B-B14F-4D97-AF65-F5344CB8AC3E}">
        <p14:creationId xmlns:p14="http://schemas.microsoft.com/office/powerpoint/2010/main" val="102516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31</a:t>
            </a:fld>
            <a:endParaRPr lang="nl-BE"/>
          </a:p>
        </p:txBody>
      </p:sp>
    </p:spTree>
    <p:extLst>
      <p:ext uri="{BB962C8B-B14F-4D97-AF65-F5344CB8AC3E}">
        <p14:creationId xmlns:p14="http://schemas.microsoft.com/office/powerpoint/2010/main" val="2364675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Folders</a:t>
            </a:r>
            <a:r>
              <a:rPr lang="nl-BE" baseline="0"/>
              <a:t> dag 2 </a:t>
            </a:r>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32</a:t>
            </a:fld>
            <a:endParaRPr lang="nl-BE"/>
          </a:p>
        </p:txBody>
      </p:sp>
    </p:spTree>
    <p:extLst>
      <p:ext uri="{BB962C8B-B14F-4D97-AF65-F5344CB8AC3E}">
        <p14:creationId xmlns:p14="http://schemas.microsoft.com/office/powerpoint/2010/main" val="362329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Emoties laten benoemen </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33</a:t>
            </a:fld>
            <a:endParaRPr lang="nl-BE"/>
          </a:p>
        </p:txBody>
      </p:sp>
    </p:spTree>
    <p:extLst>
      <p:ext uri="{BB962C8B-B14F-4D97-AF65-F5344CB8AC3E}">
        <p14:creationId xmlns:p14="http://schemas.microsoft.com/office/powerpoint/2010/main" val="152165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Tegenstelling met 2A</a:t>
            </a:r>
            <a:r>
              <a:rPr lang="nl-BE" baseline="0"/>
              <a:t> duidelijk maken: hier niet in quarantaine plaatsen. </a:t>
            </a:r>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35</a:t>
            </a:fld>
            <a:endParaRPr lang="nl-BE"/>
          </a:p>
        </p:txBody>
      </p:sp>
    </p:spTree>
    <p:extLst>
      <p:ext uri="{BB962C8B-B14F-4D97-AF65-F5344CB8AC3E}">
        <p14:creationId xmlns:p14="http://schemas.microsoft.com/office/powerpoint/2010/main" val="350469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37</a:t>
            </a:fld>
            <a:endParaRPr lang="nl-BE"/>
          </a:p>
        </p:txBody>
      </p:sp>
    </p:spTree>
    <p:extLst>
      <p:ext uri="{BB962C8B-B14F-4D97-AF65-F5344CB8AC3E}">
        <p14:creationId xmlns:p14="http://schemas.microsoft.com/office/powerpoint/2010/main" val="314363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0" y="2016000"/>
            <a:ext cx="9888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en-US"/>
              <a:t>Click to edit Master title style</a:t>
            </a:r>
            <a:endParaRPr lang="nl-BE"/>
          </a:p>
        </p:txBody>
      </p:sp>
      <p:sp>
        <p:nvSpPr>
          <p:cNvPr id="3" name="Ondertitel 2"/>
          <p:cNvSpPr>
            <a:spLocks noGrp="1"/>
          </p:cNvSpPr>
          <p:nvPr>
            <p:ph type="subTitle" idx="1"/>
          </p:nvPr>
        </p:nvSpPr>
        <p:spPr>
          <a:xfrm>
            <a:off x="1728000" y="4140001"/>
            <a:ext cx="9888000" cy="1496711"/>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9"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384000" y="286526"/>
            <a:ext cx="11404675" cy="6265475"/>
            <a:chOff x="288000" y="288000"/>
            <a:chExt cx="8553506" cy="6265475"/>
          </a:xfrm>
          <a:solidFill>
            <a:schemeClr val="tx2"/>
          </a:solidFill>
        </p:grpSpPr>
        <p:sp>
          <p:nvSpPr>
            <p:cNvPr id="10" name="Rechthoek 9"/>
            <p:cNvSpPr>
              <a:spLocks/>
            </p:cNvSpPr>
            <p:nvPr userDrawn="1"/>
          </p:nvSpPr>
          <p:spPr>
            <a:xfrm>
              <a:off x="288000" y="288000"/>
              <a:ext cx="6767999" cy="6265475"/>
            </a:xfrm>
            <a:prstGeom prst="rect">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schemeClr val="bg1"/>
                </a:solidFil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schemeClr val="bg1"/>
                </a:solidFill>
                <a:latin typeface="FlandersArtSans-Regular" panose="00000500000000000000" pitchFamily="2" charset="0"/>
              </a:endParaRPr>
            </a:p>
          </p:txBody>
        </p:sp>
      </p:grpSp>
      <p:sp>
        <p:nvSpPr>
          <p:cNvPr id="2" name="Titel 1"/>
          <p:cNvSpPr>
            <a:spLocks noGrp="1"/>
          </p:cNvSpPr>
          <p:nvPr>
            <p:ph type="ctrTitle"/>
          </p:nvPr>
        </p:nvSpPr>
        <p:spPr>
          <a:xfrm>
            <a:off x="3072000" y="2520003"/>
            <a:ext cx="7122776" cy="1579711"/>
          </a:xfrm>
          <a:solidFill>
            <a:schemeClr val="tx2"/>
          </a:solidFill>
          <a:ln>
            <a:solidFill>
              <a:schemeClr val="tx2"/>
            </a:solidFill>
          </a:ln>
        </p:spPr>
        <p:txBody>
          <a:bodyPr anchor="b" anchorCtr="0">
            <a:noAutofit/>
          </a:bodyPr>
          <a:lstStyle>
            <a:lvl1pPr algn="l">
              <a:lnSpc>
                <a:spcPts val="5400"/>
              </a:lnSpc>
              <a:defRPr sz="54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3072000" y="4174703"/>
            <a:ext cx="7139475" cy="1053708"/>
          </a:xfrm>
          <a:prstGeom prst="rect">
            <a:avLst/>
          </a:prstGeom>
          <a:solidFill>
            <a:schemeClr val="tx2"/>
          </a:solidFill>
          <a:ln>
            <a:solidFill>
              <a:schemeClr val="tx2"/>
            </a:solidFill>
          </a:ln>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3" name="Tijdelijke aanduiding voor tekst 2"/>
          <p:cNvSpPr>
            <a:spLocks noGrp="1"/>
          </p:cNvSpPr>
          <p:nvPr>
            <p:ph idx="12" hasCustomPrompt="1"/>
          </p:nvPr>
        </p:nvSpPr>
        <p:spPr>
          <a:xfrm>
            <a:off x="672001" y="6044105"/>
            <a:ext cx="6364320" cy="352800"/>
          </a:xfrm>
          <a:prstGeom prst="rect">
            <a:avLst/>
          </a:prstGeom>
          <a:solidFill>
            <a:schemeClr val="tx2"/>
          </a:solidFill>
          <a:ln>
            <a:solidFill>
              <a:schemeClr val="tx2"/>
            </a:solidFill>
          </a:ln>
        </p:spPr>
        <p:txBody>
          <a:bodyPr vert="horz" lIns="0" tIns="0" rIns="0" bIns="0" rtlCol="0" anchor="t" anchorCtr="0">
            <a:noAutofit/>
          </a:bodyPr>
          <a:lstStyle>
            <a:lvl1pPr marL="0" indent="0">
              <a:buFontTx/>
              <a:buNone/>
              <a:defRPr sz="1700">
                <a:solidFill>
                  <a:schemeClr val="bg1"/>
                </a:solidFill>
                <a:latin typeface="FlandersArtSans-Regular" panose="00000500000000000000" pitchFamily="2" charset="0"/>
              </a:defRPr>
            </a:lvl1pPr>
            <a:lvl5pP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40187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968003" y="288002"/>
            <a:ext cx="9839999" cy="6265475"/>
            <a:chOff x="1476000" y="288000"/>
            <a:chExt cx="7379999" cy="6265475"/>
          </a:xfrm>
          <a:solidFill>
            <a:schemeClr val="tx2"/>
          </a:solidFill>
        </p:grpSpPr>
        <p:sp>
          <p:nvSpPr>
            <p:cNvPr id="8" name="Rechthoek 7"/>
            <p:cNvSpPr>
              <a:spLocks/>
            </p:cNvSpPr>
            <p:nvPr userDrawn="1"/>
          </p:nvSpPr>
          <p:spPr>
            <a:xfrm>
              <a:off x="3277896" y="288000"/>
              <a:ext cx="5578103" cy="6265475"/>
            </a:xfrm>
            <a:prstGeom prst="rect">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schemeClr val="bg1"/>
                </a:solidFill>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schemeClr val="bg1"/>
                </a:solidFill>
                <a:latin typeface="FlandersArtSans-Regular" panose="00000500000000000000" pitchFamily="2" charset="0"/>
              </a:endParaRPr>
            </a:p>
          </p:txBody>
        </p:sp>
      </p:grpSp>
      <p:sp>
        <p:nvSpPr>
          <p:cNvPr id="2" name="Titel 1"/>
          <p:cNvSpPr>
            <a:spLocks noGrp="1"/>
          </p:cNvSpPr>
          <p:nvPr>
            <p:ph type="ctrTitle"/>
          </p:nvPr>
        </p:nvSpPr>
        <p:spPr>
          <a:xfrm>
            <a:off x="5328069" y="2104575"/>
            <a:ext cx="5088000" cy="2484000"/>
          </a:xfrm>
          <a:solidFill>
            <a:schemeClr val="tx2"/>
          </a:solidFill>
          <a:ln>
            <a:solidFill>
              <a:schemeClr val="tx2"/>
            </a:solidFill>
          </a:ln>
        </p:spPr>
        <p:txBody>
          <a:bodyPr anchor="t" anchorCtr="0">
            <a:noAutofit/>
          </a:bodyPr>
          <a:lstStyle>
            <a:lvl1pPr algn="l">
              <a:lnSpc>
                <a:spcPts val="5400"/>
              </a:lnSpc>
              <a:defRPr sz="5400">
                <a:solidFill>
                  <a:schemeClr val="bg1"/>
                </a:solidFill>
              </a:defRPr>
            </a:lvl1pPr>
          </a:lstStyle>
          <a:p>
            <a:r>
              <a:rPr lang="nl-NL"/>
              <a:t>Klik om de stijl te bewerken</a:t>
            </a:r>
            <a:endParaRPr lang="nl-BE"/>
          </a:p>
        </p:txBody>
      </p:sp>
      <p:sp>
        <p:nvSpPr>
          <p:cNvPr id="3" name="Ondertitel 2"/>
          <p:cNvSpPr>
            <a:spLocks noGrp="1"/>
          </p:cNvSpPr>
          <p:nvPr>
            <p:ph type="subTitle" idx="1"/>
          </p:nvPr>
        </p:nvSpPr>
        <p:spPr>
          <a:xfrm>
            <a:off x="5334443" y="4631623"/>
            <a:ext cx="5088000" cy="1224000"/>
          </a:xfrm>
          <a:prstGeom prst="rect">
            <a:avLst/>
          </a:prstGeom>
          <a:solidFill>
            <a:schemeClr val="tx2"/>
          </a:solidFill>
          <a:ln>
            <a:solidFill>
              <a:schemeClr val="tx2"/>
            </a:solidFill>
          </a:ln>
        </p:spPr>
        <p:txBody>
          <a:bodyPr bIns="0">
            <a:noAutofit/>
          </a:bodyPr>
          <a:lstStyle>
            <a:lvl1pPr marL="0" indent="0" algn="l">
              <a:lnSpc>
                <a:spcPts val="1760"/>
              </a:lnSpc>
              <a:spcBef>
                <a:spcPts val="0"/>
              </a:spcBef>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0" y="286527"/>
            <a:ext cx="2326271" cy="899999"/>
          </a:xfrm>
          <a:prstGeom prst="rect">
            <a:avLst/>
          </a:prstGeom>
          <a:solidFill>
            <a:schemeClr val="tx2"/>
          </a:solidFill>
          <a:ln>
            <a:noFill/>
          </a:ln>
        </p:spPr>
      </p:pic>
      <p:sp>
        <p:nvSpPr>
          <p:cNvPr id="12" name="Tijdelijke aanduiding voor tekst 2"/>
          <p:cNvSpPr>
            <a:spLocks noGrp="1"/>
          </p:cNvSpPr>
          <p:nvPr>
            <p:ph idx="12" hasCustomPrompt="1"/>
          </p:nvPr>
        </p:nvSpPr>
        <p:spPr>
          <a:xfrm>
            <a:off x="4848029" y="6044105"/>
            <a:ext cx="6364320" cy="352800"/>
          </a:xfrm>
          <a:prstGeom prst="rect">
            <a:avLst/>
          </a:prstGeom>
          <a:solidFill>
            <a:schemeClr val="tx2"/>
          </a:solidFill>
          <a:ln>
            <a:solidFill>
              <a:schemeClr val="tx2"/>
            </a:solidFill>
          </a:ln>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33842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8304000" cy="6858000"/>
            <a:chOff x="288001" y="288000"/>
            <a:chExt cx="6033505" cy="6265475"/>
          </a:xfrm>
          <a:solidFill>
            <a:schemeClr val="tx2"/>
          </a:solidFill>
        </p:grpSpPr>
        <p:sp>
          <p:nvSpPr>
            <p:cNvPr id="9" name="Rechthoek 8"/>
            <p:cNvSpPr>
              <a:spLocks/>
            </p:cNvSpPr>
            <p:nvPr userDrawn="1"/>
          </p:nvSpPr>
          <p:spPr>
            <a:xfrm flipV="1">
              <a:off x="288001" y="288000"/>
              <a:ext cx="4248000" cy="6265475"/>
            </a:xfrm>
            <a:prstGeom prst="rect">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schemeClr val="bg1"/>
                </a:solidFill>
              </a:endParaRPr>
            </a:p>
          </p:txBody>
        </p:sp>
        <p:sp>
          <p:nvSpPr>
            <p:cNvPr id="10" name="Rechthoekige driehoek 9"/>
            <p:cNvSpPr/>
            <p:nvPr userDrawn="1"/>
          </p:nvSpPr>
          <p:spPr>
            <a:xfrm flipV="1">
              <a:off x="4536000" y="288000"/>
              <a:ext cx="1785506" cy="6264000"/>
            </a:xfrm>
            <a:prstGeom prst="rtTriangl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schemeClr val="bg1"/>
                </a:solidFill>
              </a:endParaRPr>
            </a:p>
          </p:txBody>
        </p:sp>
      </p:grpSp>
      <p:sp>
        <p:nvSpPr>
          <p:cNvPr id="7" name="Tijdelijke aanduiding voor dianummer 6"/>
          <p:cNvSpPr>
            <a:spLocks noGrp="1"/>
          </p:cNvSpPr>
          <p:nvPr>
            <p:ph type="sldNum" sz="quarter" idx="12"/>
          </p:nvPr>
        </p:nvSpPr>
        <p:spPr>
          <a:xfrm>
            <a:off x="9168022" y="6328280"/>
            <a:ext cx="2855495" cy="365125"/>
          </a:xfrm>
          <a:prstGeom prst="rect">
            <a:avLst/>
          </a:prstGeom>
          <a:solidFill>
            <a:schemeClr val="tx2"/>
          </a:solidFill>
          <a:ln>
            <a:solidFill>
              <a:schemeClr val="tx2"/>
            </a:solidFill>
          </a:ln>
        </p:spPr>
        <p:txBody>
          <a:bodyPr/>
          <a:lstStyle>
            <a:lvl1pPr>
              <a:defRPr sz="900">
                <a:solidFill>
                  <a:schemeClr val="bg1"/>
                </a:solidFill>
                <a:latin typeface="FlandersArtSans-Regular" panose="00000500000000000000" pitchFamily="2" charset="0"/>
              </a:defRPr>
            </a:lvl1pPr>
          </a:lstStyle>
          <a:p>
            <a:fld id="{7749CDD0-7D77-4D23-9A27-F361E39BA472}" type="datetime1">
              <a:rPr lang="nl-BE" smtClean="0"/>
              <a:pPr/>
              <a:t>4/09/2020</a:t>
            </a:fld>
            <a:r>
              <a:rPr lang="nl-BE"/>
              <a:t> </a:t>
            </a:r>
            <a:r>
              <a:rPr lang="nl-BE" b="1"/>
              <a:t>│</a:t>
            </a:r>
            <a:fld id="{B263F6C6-2226-4286-8995-C42CB1E7C290}" type="slidenum">
              <a:rPr lang="nl-BE" smtClean="0"/>
              <a:pPr/>
              <a:t>‹#›</a:t>
            </a:fld>
            <a:endParaRPr lang="nl-BE"/>
          </a:p>
        </p:txBody>
      </p:sp>
      <p:sp>
        <p:nvSpPr>
          <p:cNvPr id="8" name="Titel 1"/>
          <p:cNvSpPr>
            <a:spLocks noGrp="1"/>
          </p:cNvSpPr>
          <p:nvPr>
            <p:ph type="ctrTitle"/>
          </p:nvPr>
        </p:nvSpPr>
        <p:spPr>
          <a:xfrm>
            <a:off x="1776003" y="756847"/>
            <a:ext cx="4608175" cy="1800000"/>
          </a:xfrm>
          <a:solidFill>
            <a:schemeClr val="tx2"/>
          </a:solidFill>
          <a:ln>
            <a:solidFill>
              <a:schemeClr val="tx2"/>
            </a:solidFill>
          </a:ln>
        </p:spPr>
        <p:txBody>
          <a:bodyPr anchor="b" anchorCtr="0">
            <a:noAutofit/>
          </a:bodyPr>
          <a:lstStyle>
            <a:lvl1pPr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776000" y="2987449"/>
            <a:ext cx="4150237" cy="2770099"/>
          </a:xfrm>
          <a:solidFill>
            <a:schemeClr val="tx2"/>
          </a:solidFill>
          <a:ln>
            <a:solidFill>
              <a:schemeClr val="tx2"/>
            </a:solidFill>
          </a:ln>
        </p:spPr>
        <p:txBody>
          <a:bodyPr/>
          <a:lstStyle>
            <a:lvl1pPr marL="0" indent="0">
              <a:lnSpc>
                <a:spcPts val="2500"/>
              </a:lnSpc>
              <a:spcBef>
                <a:spcPts val="0"/>
              </a:spcBef>
              <a:buFontTx/>
              <a:buNone/>
              <a:defRPr sz="2100">
                <a:solidFill>
                  <a:schemeClr val="bg1"/>
                </a:solidFill>
                <a:latin typeface="FlandersArtSans-Regular" panose="000005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000" y="419972"/>
            <a:ext cx="2326271" cy="899999"/>
          </a:xfrm>
          <a:prstGeom prst="rect">
            <a:avLst/>
          </a:prstGeom>
          <a:solidFill>
            <a:schemeClr val="tx2"/>
          </a:solidFill>
          <a:ln>
            <a:noFill/>
          </a:ln>
        </p:spPr>
      </p:pic>
    </p:spTree>
    <p:extLst>
      <p:ext uri="{BB962C8B-B14F-4D97-AF65-F5344CB8AC3E}">
        <p14:creationId xmlns:p14="http://schemas.microsoft.com/office/powerpoint/2010/main" val="3210186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AC63D-B04E-474E-BD32-9F9E6476AAD2}" type="datetimeFigureOut">
              <a:rPr lang="nl-BE" smtClean="0"/>
              <a:t>4/09/2020</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16947630-BFA9-462F-9C3B-44F221E2612C}" type="slidenum">
              <a:rPr lang="nl-BE" smtClean="0"/>
              <a:t>‹#›</a:t>
            </a:fld>
            <a:endParaRPr lang="nl-BE"/>
          </a:p>
        </p:txBody>
      </p:sp>
    </p:spTree>
    <p:extLst>
      <p:ext uri="{BB962C8B-B14F-4D97-AF65-F5344CB8AC3E}">
        <p14:creationId xmlns:p14="http://schemas.microsoft.com/office/powerpoint/2010/main" val="937376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4/09/2020</a:t>
            </a:fld>
            <a:r>
              <a:rPr lang="nl-BE"/>
              <a:t> </a:t>
            </a:r>
            <a:r>
              <a:rPr lang="nl-BE" b="1"/>
              <a:t>│</a:t>
            </a:r>
            <a:fld id="{B263F6C6-2226-4286-8995-C42CB1E7C290}" type="slidenum">
              <a:rPr lang="nl-BE" smtClean="0"/>
              <a:pPr/>
              <a:t>‹#›</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a:latin typeface="FlandersArtSans-Bold" panose="00000800000000000000" pitchFamily="2" charset="0"/>
              </a:defRPr>
            </a:lvl1pPr>
          </a:lstStyle>
          <a:p>
            <a:r>
              <a:rPr lang="en-US"/>
              <a:t>Click to edit Master title style</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4118670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4/09/2020</a:t>
            </a:fld>
            <a:r>
              <a:rPr lang="nl-BE"/>
              <a:t> </a:t>
            </a:r>
            <a:r>
              <a:rPr lang="nl-BE" b="1"/>
              <a:t>│</a:t>
            </a:r>
            <a:fld id="{B263F6C6-2226-4286-8995-C42CB1E7C290}" type="slidenum">
              <a:rPr lang="nl-BE" smtClean="0"/>
              <a:pPr/>
              <a:t>‹#›</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a:latin typeface="FlandersArtSans-Bold" panose="00000800000000000000" pitchFamily="2" charset="0"/>
              </a:defRPr>
            </a:lvl1pPr>
          </a:lstStyle>
          <a:p>
            <a:r>
              <a:rPr lang="en-US"/>
              <a:t>Click to edit Master title style</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111078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4/09/2020</a:t>
            </a:fld>
            <a:r>
              <a:rPr lang="nl-BE"/>
              <a:t> </a:t>
            </a:r>
            <a:r>
              <a:rPr lang="nl-BE" b="1"/>
              <a:t>│</a:t>
            </a:r>
            <a:fld id="{B263F6C6-2226-4286-8995-C42CB1E7C290}" type="slidenum">
              <a:rPr lang="nl-BE" smtClean="0"/>
              <a:pPr/>
              <a:t>‹#›</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a:latin typeface="FlandersArtSans-Bold" panose="00000800000000000000" pitchFamily="2" charset="0"/>
              </a:defRPr>
            </a:lvl1pPr>
          </a:lstStyle>
          <a:p>
            <a:r>
              <a:rPr lang="en-US"/>
              <a:t>Click to edit Master title style</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4240804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4/09/2020</a:t>
            </a:fld>
            <a:r>
              <a:rPr lang="nl-BE"/>
              <a:t> </a:t>
            </a:r>
            <a:r>
              <a:rPr lang="nl-BE" b="1"/>
              <a:t>│</a:t>
            </a:r>
            <a:fld id="{B263F6C6-2226-4286-8995-C42CB1E7C290}" type="slidenum">
              <a:rPr lang="nl-BE" smtClean="0"/>
              <a:pPr/>
              <a:t>‹#›</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a:latin typeface="FlandersArtSans-Bold" panose="00000800000000000000" pitchFamily="2" charset="0"/>
              </a:defRPr>
            </a:lvl1pPr>
          </a:lstStyle>
          <a:p>
            <a:r>
              <a:rPr lang="nl-NL"/>
              <a:t>Klik om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Afbeelding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8000" y="5994299"/>
            <a:ext cx="2465003" cy="715255"/>
          </a:xfrm>
          <a:prstGeom prst="rect">
            <a:avLst/>
          </a:prstGeom>
        </p:spPr>
      </p:pic>
    </p:spTree>
    <p:extLst>
      <p:ext uri="{BB962C8B-B14F-4D97-AF65-F5344CB8AC3E}">
        <p14:creationId xmlns:p14="http://schemas.microsoft.com/office/powerpoint/2010/main" val="631800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306190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1" y="2023200"/>
            <a:ext cx="4144065" cy="2073600"/>
          </a:xfrm>
        </p:spPr>
        <p:txBody>
          <a:bodyPr anchor="b" anchorCtr="0">
            <a:noAutofit/>
          </a:bodyPr>
          <a:lstStyle>
            <a:lvl1pPr indent="0" algn="l">
              <a:lnSpc>
                <a:spcPts val="5400"/>
              </a:lnSpc>
              <a:defRPr sz="5400" b="0">
                <a:solidFill>
                  <a:schemeClr val="tx1"/>
                </a:solidFill>
                <a:latin typeface="FlandersArtSans-Bold" panose="00000800000000000000" pitchFamily="2" charset="0"/>
              </a:defRPr>
            </a:lvl1pPr>
          </a:lstStyle>
          <a:p>
            <a:r>
              <a:rPr lang="en-US"/>
              <a:t>Click to edit Master title style</a:t>
            </a:r>
            <a:endParaRPr lang="nl-BE"/>
          </a:p>
        </p:txBody>
      </p:sp>
      <p:sp>
        <p:nvSpPr>
          <p:cNvPr id="3" name="Ondertitel 2"/>
          <p:cNvSpPr>
            <a:spLocks noGrp="1"/>
          </p:cNvSpPr>
          <p:nvPr>
            <p:ph type="subTitle" idx="1"/>
          </p:nvPr>
        </p:nvSpPr>
        <p:spPr>
          <a:xfrm>
            <a:off x="1728000" y="4154400"/>
            <a:ext cx="9888000" cy="1557468"/>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15" name="Tijdelijke aanduiding voor tekst 10"/>
          <p:cNvSpPr>
            <a:spLocks noGrp="1"/>
          </p:cNvSpPr>
          <p:nvPr>
            <p:ph type="body" sz="quarter" idx="15" hasCustomPrompt="1"/>
          </p:nvPr>
        </p:nvSpPr>
        <p:spPr>
          <a:xfrm>
            <a:off x="5901497" y="6361603"/>
            <a:ext cx="59136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32881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5867148"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en-US"/>
              <a:t>Click to edit Master title style</a:t>
            </a:r>
            <a:endParaRPr lang="nl-BE"/>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4/09/2020</a:t>
            </a:fld>
            <a:r>
              <a:rPr lang="nl-BE"/>
              <a:t> </a:t>
            </a:r>
            <a:r>
              <a:rPr lang="nl-BE" b="1"/>
              <a:t>│</a:t>
            </a:r>
            <a:fld id="{B263F6C6-2226-4286-8995-C42CB1E7C290}" type="slidenum">
              <a:rPr lang="nl-BE" smtClean="0"/>
              <a:pPr/>
              <a:t>‹#›</a:t>
            </a:fld>
            <a:endParaRPr lang="nl-BE"/>
          </a:p>
        </p:txBody>
      </p:sp>
      <p:sp>
        <p:nvSpPr>
          <p:cNvPr id="12" name="Ondertitel 2"/>
          <p:cNvSpPr>
            <a:spLocks noGrp="1"/>
          </p:cNvSpPr>
          <p:nvPr>
            <p:ph type="subTitle" idx="1"/>
          </p:nvPr>
        </p:nvSpPr>
        <p:spPr>
          <a:xfrm>
            <a:off x="6902258" y="4191645"/>
            <a:ext cx="4544679" cy="2112905"/>
          </a:xfrm>
        </p:spPr>
        <p:txBody>
          <a:bodyPr lIns="0" tIns="0" rIns="0" bIns="0">
            <a:noAutofit/>
          </a:bodyPr>
          <a:lstStyle>
            <a:lvl1pPr marL="0" indent="0" algn="l">
              <a:lnSpc>
                <a:spcPts val="2500"/>
              </a:lnSpc>
              <a:spcBef>
                <a:spcPts val="0"/>
              </a:spcBef>
              <a:buNone/>
              <a:defRPr sz="21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Tree>
    <p:extLst>
      <p:ext uri="{BB962C8B-B14F-4D97-AF65-F5344CB8AC3E}">
        <p14:creationId xmlns:p14="http://schemas.microsoft.com/office/powerpoint/2010/main" val="276355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728003" y="756000"/>
            <a:ext cx="4915396" cy="2196000"/>
          </a:xfrm>
        </p:spPr>
        <p:txBody>
          <a:bodyPr anchor="t">
            <a:noAutofit/>
          </a:bodyPr>
          <a:lstStyle>
            <a:lvl1pPr indent="0" algn="l">
              <a:lnSpc>
                <a:spcPts val="3800"/>
              </a:lnSpc>
              <a:defRPr sz="3700" b="0" i="0">
                <a:solidFill>
                  <a:schemeClr val="tx1"/>
                </a:solidFill>
                <a:latin typeface="FlandersArtSans-Bold" panose="00000800000000000000" pitchFamily="2" charset="0"/>
                <a:cs typeface="FlandersArtSans-Bold" panose="00000800000000000000" pitchFamily="2" charset="0"/>
              </a:defRPr>
            </a:lvl1pPr>
          </a:lstStyle>
          <a:p>
            <a:r>
              <a:rPr lang="en-US"/>
              <a:t>Click to edit Master title style</a:t>
            </a:r>
            <a:endParaRPr lang="nl-BE"/>
          </a:p>
        </p:txBody>
      </p:sp>
      <p:sp>
        <p:nvSpPr>
          <p:cNvPr id="8" name="Tijdelijke aanduiding voor dianummer 6"/>
          <p:cNvSpPr>
            <a:spLocks noGrp="1"/>
          </p:cNvSpPr>
          <p:nvPr>
            <p:ph type="sldNum" sz="quarter" idx="12"/>
          </p:nvPr>
        </p:nvSpPr>
        <p:spPr>
          <a:xfrm>
            <a:off x="9168022" y="6336001"/>
            <a:ext cx="2855495" cy="365125"/>
          </a:xfrm>
        </p:spPr>
        <p:txBody>
          <a:bodyPr/>
          <a:lstStyle>
            <a:lvl1pPr>
              <a:defRPr sz="900">
                <a:solidFill>
                  <a:schemeClr val="tx1"/>
                </a:solidFill>
                <a:latin typeface="FlandersArtSans-Regular" panose="00000500000000000000" pitchFamily="2" charset="0"/>
              </a:defRPr>
            </a:lvl1pPr>
          </a:lstStyle>
          <a:p>
            <a:fld id="{7749CDD0-7D77-4D23-9A27-F361E39BA472}" type="datetime1">
              <a:rPr lang="nl-BE" smtClean="0"/>
              <a:pPr/>
              <a:t>4/09/2020</a:t>
            </a:fld>
            <a:r>
              <a:rPr lang="nl-BE"/>
              <a:t> </a:t>
            </a:r>
            <a:r>
              <a:rPr lang="nl-BE" b="1"/>
              <a:t>│</a:t>
            </a:r>
            <a:fld id="{B263F6C6-2226-4286-8995-C42CB1E7C290}" type="slidenum">
              <a:rPr lang="nl-BE" smtClean="0"/>
              <a:pPr/>
              <a:t>‹#›</a:t>
            </a:fld>
            <a:endParaRPr lang="nl-BE"/>
          </a:p>
        </p:txBody>
      </p:sp>
    </p:spTree>
    <p:extLst>
      <p:ext uri="{BB962C8B-B14F-4D97-AF65-F5344CB8AC3E}">
        <p14:creationId xmlns:p14="http://schemas.microsoft.com/office/powerpoint/2010/main" val="33619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en-US"/>
              <a:t>Click to edit Master title style</a:t>
            </a:r>
            <a:endParaRPr lang="nl-BE"/>
          </a:p>
        </p:txBody>
      </p:sp>
      <p:sp>
        <p:nvSpPr>
          <p:cNvPr id="3" name="Tijdelijke aanduiding voor inhoud 2"/>
          <p:cNvSpPr>
            <a:spLocks noGrp="1"/>
          </p:cNvSpPr>
          <p:nvPr>
            <p:ph idx="1"/>
          </p:nvPr>
        </p:nvSpPr>
        <p:spPr>
          <a:xfrm>
            <a:off x="7093528" y="1908000"/>
            <a:ext cx="4522472"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12"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4/09/2020</a:t>
            </a:fld>
            <a:r>
              <a:rPr lang="nl-BE"/>
              <a:t> </a:t>
            </a:r>
            <a:r>
              <a:rPr lang="nl-BE" b="1"/>
              <a:t>│</a:t>
            </a:r>
            <a:fld id="{B263F6C6-2226-4286-8995-C42CB1E7C290}" type="slidenum">
              <a:rPr lang="nl-BE" smtClean="0"/>
              <a:pPr/>
              <a:t>‹#›</a:t>
            </a:fld>
            <a:endParaRPr lang="nl-BE"/>
          </a:p>
        </p:txBody>
      </p:sp>
      <p:sp>
        <p:nvSpPr>
          <p:cNvPr id="5" name="Tijdelijke aanduiding voor afbeelding 4"/>
          <p:cNvSpPr>
            <a:spLocks noGrp="1"/>
          </p:cNvSpPr>
          <p:nvPr>
            <p:ph type="pic" sz="quarter" idx="13"/>
          </p:nvPr>
        </p:nvSpPr>
        <p:spPr>
          <a:xfrm>
            <a:off x="1725637" y="1908000"/>
            <a:ext cx="4944000" cy="3780000"/>
          </a:xfrm>
        </p:spPr>
        <p:txBody>
          <a:bodyPr anchor="ctr"/>
          <a:lstStyle>
            <a:lvl1pPr algn="ctr">
              <a:buNone/>
              <a:defRPr>
                <a:solidFill>
                  <a:srgbClr val="FF0000"/>
                </a:solidFill>
              </a:defRPr>
            </a:lvl1pPr>
          </a:lstStyle>
          <a:p>
            <a:r>
              <a:rPr lang="en-US"/>
              <a:t>Click icon to add picture</a:t>
            </a:r>
            <a:endParaRPr lang="nl-BE"/>
          </a:p>
        </p:txBody>
      </p:sp>
    </p:spTree>
    <p:extLst>
      <p:ext uri="{BB962C8B-B14F-4D97-AF65-F5344CB8AC3E}">
        <p14:creationId xmlns:p14="http://schemas.microsoft.com/office/powerpoint/2010/main" val="93301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en-US"/>
              <a:t>Click to edit Master title style</a:t>
            </a:r>
            <a:endParaRPr lang="nl-BE"/>
          </a:p>
        </p:txBody>
      </p:sp>
      <p:sp>
        <p:nvSpPr>
          <p:cNvPr id="3" name="Tijdelijke aanduiding voor inhoud 2"/>
          <p:cNvSpPr>
            <a:spLocks noGrp="1"/>
          </p:cNvSpPr>
          <p:nvPr>
            <p:ph sz="half" idx="1"/>
          </p:nvPr>
        </p:nvSpPr>
        <p:spPr>
          <a:xfrm>
            <a:off x="1728000" y="1908000"/>
            <a:ext cx="4944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4/09/2020</a:t>
            </a:fld>
            <a:r>
              <a:rPr lang="nl-BE"/>
              <a:t> </a:t>
            </a:r>
            <a:r>
              <a:rPr lang="nl-BE" b="1"/>
              <a:t>│</a:t>
            </a:r>
            <a:fld id="{B263F6C6-2226-4286-8995-C42CB1E7C290}" type="slidenum">
              <a:rPr lang="nl-BE" smtClean="0"/>
              <a:pPr/>
              <a:t>‹#›</a:t>
            </a:fld>
            <a:endParaRPr lang="nl-BE"/>
          </a:p>
        </p:txBody>
      </p:sp>
      <p:sp>
        <p:nvSpPr>
          <p:cNvPr id="10" name="Tijdelijke aanduiding voor inhoud 3"/>
          <p:cNvSpPr>
            <a:spLocks noGrp="1"/>
          </p:cNvSpPr>
          <p:nvPr>
            <p:ph sz="half" idx="13"/>
          </p:nvPr>
        </p:nvSpPr>
        <p:spPr>
          <a:xfrm>
            <a:off x="6720000" y="1908000"/>
            <a:ext cx="4896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7272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4/09/2020</a:t>
            </a:fld>
            <a:r>
              <a:rPr lang="nl-BE"/>
              <a:t> </a:t>
            </a:r>
            <a:r>
              <a:rPr lang="nl-BE" b="1"/>
              <a:t>│</a:t>
            </a:r>
            <a:fld id="{B263F6C6-2226-4286-8995-C42CB1E7C290}" type="slidenum">
              <a:rPr lang="nl-BE" smtClean="0"/>
              <a:pPr/>
              <a:t>‹#›</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a:latin typeface="FlandersArtSans-Bold" panose="00000800000000000000" pitchFamily="2" charset="0"/>
              </a:defRPr>
            </a:lvl1pPr>
          </a:lstStyle>
          <a:p>
            <a:r>
              <a:rPr lang="en-US"/>
              <a:t>Click to edit Master title style</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78513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6EA83E3-A223-497C-8F2C-2D339821EFBA}" type="datetimeFigureOut">
              <a:rPr lang="nl-BE" smtClean="0"/>
              <a:t>4/09/2020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EEF1340-AAA7-4A25-B83B-888D072BF799}" type="slidenum">
              <a:rPr lang="nl-BE" smtClean="0"/>
              <a:t>‹#›</a:t>
            </a:fld>
            <a:endParaRPr lang="nl-BE"/>
          </a:p>
        </p:txBody>
      </p:sp>
    </p:spTree>
    <p:extLst>
      <p:ext uri="{BB962C8B-B14F-4D97-AF65-F5344CB8AC3E}">
        <p14:creationId xmlns:p14="http://schemas.microsoft.com/office/powerpoint/2010/main" val="5149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16" name="Groeperen 15"/>
          <p:cNvGrpSpPr/>
          <p:nvPr userDrawn="1"/>
        </p:nvGrpSpPr>
        <p:grpSpPr>
          <a:xfrm>
            <a:off x="384004" y="288002"/>
            <a:ext cx="8044673" cy="6265475"/>
            <a:chOff x="288001" y="288000"/>
            <a:chExt cx="6033505" cy="6265475"/>
          </a:xfrm>
          <a:solidFill>
            <a:schemeClr val="tx2"/>
          </a:solidFill>
        </p:grpSpPr>
        <p:sp>
          <p:nvSpPr>
            <p:cNvPr id="12" name="Rechthoek 11"/>
            <p:cNvSpPr>
              <a:spLocks/>
            </p:cNvSpPr>
            <p:nvPr userDrawn="1"/>
          </p:nvSpPr>
          <p:spPr>
            <a:xfrm>
              <a:off x="288001" y="288000"/>
              <a:ext cx="4248000" cy="6265475"/>
            </a:xfrm>
            <a:prstGeom prst="rect">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schemeClr val="bg1"/>
                </a:solidFil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solidFill>
                  <a:schemeClr val="bg1"/>
                </a:solidFill>
                <a:latin typeface="FlandersArtSans-Regular" panose="00000500000000000000" pitchFamily="2" charset="0"/>
              </a:endParaRPr>
            </a:p>
          </p:txBody>
        </p:sp>
      </p:grpSp>
      <p:sp>
        <p:nvSpPr>
          <p:cNvPr id="2" name="Titel 1"/>
          <p:cNvSpPr>
            <a:spLocks noGrp="1"/>
          </p:cNvSpPr>
          <p:nvPr>
            <p:ph type="ctrTitle"/>
          </p:nvPr>
        </p:nvSpPr>
        <p:spPr>
          <a:xfrm>
            <a:off x="1776000" y="2556002"/>
            <a:ext cx="5088000" cy="1943999"/>
          </a:xfrm>
          <a:noFill/>
          <a:ln>
            <a:solidFill>
              <a:schemeClr val="tx2"/>
            </a:solidFill>
          </a:ln>
        </p:spPr>
        <p:txBody>
          <a:bodyPr wrap="square" anchor="t" anchorCtr="0">
            <a:noAutofit/>
          </a:bodyPr>
          <a:lstStyle>
            <a:lvl1pPr algn="l">
              <a:lnSpc>
                <a:spcPts val="5200"/>
              </a:lnSpc>
              <a:defRPr sz="52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778103" y="4650972"/>
            <a:ext cx="5088000" cy="1224000"/>
          </a:xfrm>
          <a:prstGeom prst="rect">
            <a:avLst/>
          </a:prstGeom>
          <a:noFill/>
          <a:ln>
            <a:solidFill>
              <a:schemeClr val="tx2"/>
            </a:solidFill>
          </a:ln>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000" y="419972"/>
            <a:ext cx="2326271" cy="899999"/>
          </a:xfrm>
          <a:prstGeom prst="rect">
            <a:avLst/>
          </a:prstGeom>
          <a:solidFill>
            <a:schemeClr val="tx2"/>
          </a:solidFill>
          <a:ln>
            <a:noFill/>
          </a:ln>
        </p:spPr>
      </p:pic>
      <p:sp>
        <p:nvSpPr>
          <p:cNvPr id="14" name="Tijdelijke aanduiding voor tekst 2"/>
          <p:cNvSpPr>
            <a:spLocks noGrp="1"/>
          </p:cNvSpPr>
          <p:nvPr>
            <p:ph idx="12" hasCustomPrompt="1"/>
          </p:nvPr>
        </p:nvSpPr>
        <p:spPr>
          <a:xfrm>
            <a:off x="672001" y="6044105"/>
            <a:ext cx="6364320" cy="352800"/>
          </a:xfrm>
          <a:prstGeom prst="rect">
            <a:avLst/>
          </a:prstGeom>
          <a:noFill/>
          <a:ln>
            <a:solidFill>
              <a:schemeClr val="tx2"/>
            </a:solidFill>
          </a:ln>
        </p:spPr>
        <p:txBody>
          <a:bodyPr vert="horz" lIns="0" tIns="0" rIns="0" bIns="0" rtlCol="0" anchor="t" anchorCtr="0">
            <a:noAutofit/>
          </a:bodyPr>
          <a:lstStyle>
            <a:lvl1pPr marL="0" indent="0">
              <a:buFontTx/>
              <a:buNone/>
              <a:defRPr sz="1700">
                <a:solidFill>
                  <a:schemeClr val="bg1"/>
                </a:solidFill>
                <a:latin typeface="FlandersArtSans-Regular" panose="00000500000000000000" pitchFamily="2" charset="0"/>
              </a:defRPr>
            </a:lvl1pPr>
            <a:lvl5pP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127351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image" Target="../media/image5.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728000" y="1916140"/>
            <a:ext cx="9888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ijdelijke aanduiding voor datum 3"/>
          <p:cNvSpPr>
            <a:spLocks noGrp="1"/>
          </p:cNvSpPr>
          <p:nvPr>
            <p:ph type="dt" sz="half" idx="2"/>
          </p:nvPr>
        </p:nvSpPr>
        <p:spPr>
          <a:xfrm>
            <a:off x="4067833" y="6336000"/>
            <a:ext cx="12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4/09/2020</a:t>
            </a:fld>
            <a:endParaRPr lang="nl-BE"/>
          </a:p>
        </p:txBody>
      </p:sp>
      <p:sp>
        <p:nvSpPr>
          <p:cNvPr id="5" name="Tijdelijke aanduiding voor voettekst 4"/>
          <p:cNvSpPr>
            <a:spLocks noGrp="1"/>
          </p:cNvSpPr>
          <p:nvPr>
            <p:ph type="ftr" sz="quarter" idx="3"/>
          </p:nvPr>
        </p:nvSpPr>
        <p:spPr>
          <a:xfrm>
            <a:off x="5324524" y="6336000"/>
            <a:ext cx="252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a:p>
        </p:txBody>
      </p:sp>
      <p:sp>
        <p:nvSpPr>
          <p:cNvPr id="6" name="Tijdelijke aanduiding voor dianummer 5"/>
          <p:cNvSpPr>
            <a:spLocks noGrp="1"/>
          </p:cNvSpPr>
          <p:nvPr>
            <p:ph type="sldNum" sz="quarter" idx="4"/>
          </p:nvPr>
        </p:nvSpPr>
        <p:spPr>
          <a:xfrm>
            <a:off x="7926148" y="6336000"/>
            <a:ext cx="72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a:t>
            </a:fld>
            <a:endParaRPr lang="nl-BE"/>
          </a:p>
        </p:txBody>
      </p:sp>
      <p:sp>
        <p:nvSpPr>
          <p:cNvPr id="7" name="Rechthoek 6"/>
          <p:cNvSpPr/>
          <p:nvPr userDrawn="1"/>
        </p:nvSpPr>
        <p:spPr>
          <a:xfrm>
            <a:off x="1" y="0"/>
            <a:ext cx="38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8" name="Afbeelding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48000" y="5760000"/>
            <a:ext cx="2326270" cy="899999"/>
          </a:xfrm>
          <a:prstGeom prst="rect">
            <a:avLst/>
          </a:prstGeom>
        </p:spPr>
      </p:pic>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4" r:id="rId3"/>
    <p:sldLayoutId id="2147483678" r:id="rId4"/>
    <p:sldLayoutId id="2147483650" r:id="rId5"/>
    <p:sldLayoutId id="2147483652" r:id="rId6"/>
    <p:sldLayoutId id="2147483655" r:id="rId7"/>
    <p:sldLayoutId id="2147483680" r:id="rId8"/>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1"/>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2"/>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3"/>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4"/>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1"/>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4/09/2020</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a:t>
            </a:fld>
            <a:endParaRPr lang="nl-BE"/>
          </a:p>
        </p:txBody>
      </p:sp>
      <p:sp>
        <p:nvSpPr>
          <p:cNvPr id="10" name="Tijdelijke aanduiding voor tekst 2"/>
          <p:cNvSpPr>
            <a:spLocks noGrp="1"/>
          </p:cNvSpPr>
          <p:nvPr>
            <p:ph type="body" idx="1"/>
          </p:nvPr>
        </p:nvSpPr>
        <p:spPr>
          <a:xfrm>
            <a:off x="1728000" y="1915200"/>
            <a:ext cx="992640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 id="2147483683" r:id="rId5"/>
    <p:sldLayoutId id="2147483685" r:id="rId6"/>
    <p:sldLayoutId id="2147483687" r:id="rId7"/>
    <p:sldLayoutId id="2147483696" r:id="rId8"/>
    <p:sldLayoutId id="2147483697" r:id="rId9"/>
    <p:sldLayoutId id="2147483707" r:id="rId10"/>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2"/>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3"/>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4"/>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5"/>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2"/>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vrgt-elo.be/" TargetMode="External"/><Relationship Id="rId1" Type="http://schemas.openxmlformats.org/officeDocument/2006/relationships/slideLayout" Target="../slideLayouts/slideLayout18.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zorg-en-gezondheid.be/covid-19-correct-gebruik-van-beschermingsmateriaal"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youtu.be/fFKXAoVYbjA?t=24"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omments" Target="../comments/comment4.xml"/><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hyperlink" Target="https://covid-19.sciensano.be/sites/default/files/Covid19/COVID-19_procedure_hygiene_case%20%26houshold_NL.pdf"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comments" Target="../comments/comment8.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https://www.corona-tracking.info/wp-content/uploads/2020/07/2.-Principes-van-contactopvolging.pdf" TargetMode="External"/><Relationship Id="rId7" Type="http://schemas.openxmlformats.org/officeDocument/2006/relationships/image" Target="../media/image5.png"/><Relationship Id="rId2" Type="http://schemas.openxmlformats.org/officeDocument/2006/relationships/hyperlink" Target="https://drive.google.com/file/d/1mYSlNc9UeBHpnXseaHFrGJYWE8Cj6dMN/view" TargetMode="Externa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omments" Target="../comments/comment10.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corona-tracking.info/wp-content/uploads/2020/07/0.-Sleutelconcepten.pdf" TargetMode="External"/><Relationship Id="rId2" Type="http://schemas.openxmlformats.org/officeDocument/2006/relationships/hyperlink" Target="https://www.corona-tracking.info/wp-content/uploads/2020/07/1.-Inleiding.pdf"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B267207-FFB7-4E7D-AA81-26F27CD0D2AE}"/>
              </a:ext>
            </a:extLst>
          </p:cNvPr>
          <p:cNvSpPr>
            <a:spLocks noGrp="1"/>
          </p:cNvSpPr>
          <p:nvPr>
            <p:ph type="title"/>
          </p:nvPr>
        </p:nvSpPr>
        <p:spPr/>
        <p:txBody>
          <a:bodyPr/>
          <a:lstStyle/>
          <a:p>
            <a:r>
              <a:rPr lang="nl-BE"/>
              <a:t>Introductieprogramma huisbezoekers</a:t>
            </a:r>
            <a:br>
              <a:rPr lang="nl-BE"/>
            </a:br>
            <a:r>
              <a:rPr lang="nl-BE"/>
              <a:t>Instructies voor mSPOC en Coördinator </a:t>
            </a:r>
          </a:p>
        </p:txBody>
      </p:sp>
      <p:sp>
        <p:nvSpPr>
          <p:cNvPr id="9" name="Tijdelijke aanduiding voor inhoud 8">
            <a:extLst>
              <a:ext uri="{FF2B5EF4-FFF2-40B4-BE49-F238E27FC236}">
                <a16:creationId xmlns:a16="http://schemas.microsoft.com/office/drawing/2014/main" id="{9C2ECD7C-1E48-4C35-86B6-A92C8250BE3F}"/>
              </a:ext>
            </a:extLst>
          </p:cNvPr>
          <p:cNvSpPr>
            <a:spLocks noGrp="1"/>
          </p:cNvSpPr>
          <p:nvPr>
            <p:ph sz="half" idx="1"/>
          </p:nvPr>
        </p:nvSpPr>
        <p:spPr/>
        <p:txBody>
          <a:bodyPr/>
          <a:lstStyle/>
          <a:p>
            <a:pPr>
              <a:spcBef>
                <a:spcPts val="600"/>
              </a:spcBef>
            </a:pPr>
            <a:r>
              <a:rPr lang="nl-BE" sz="1600">
                <a:latin typeface="FlandersArtSans-Regular" panose="020B0604020202020204" charset="0"/>
              </a:rPr>
              <a:t>Succesvol huisbezoeken doen, lijkt eenvoudiger dan het eigenlijk is. Een goede opleiding, introductie, omkadering en opvolging is essentieel. </a:t>
            </a:r>
          </a:p>
          <a:p>
            <a:pPr>
              <a:spcBef>
                <a:spcPts val="600"/>
              </a:spcBef>
            </a:pPr>
            <a:r>
              <a:rPr lang="nl-BE" sz="1600">
                <a:latin typeface="FlandersArtSans-Regular" panose="020B0604020202020204" charset="0"/>
              </a:rPr>
              <a:t>Deze </a:t>
            </a:r>
            <a:r>
              <a:rPr lang="nl-BE" sz="1600" b="1">
                <a:latin typeface="FlandersArtSans-Regular" panose="020B0604020202020204" charset="0"/>
              </a:rPr>
              <a:t>presentatie</a:t>
            </a:r>
            <a:r>
              <a:rPr lang="nl-BE" sz="1600">
                <a:latin typeface="FlandersArtSans-Regular" panose="020B0604020202020204" charset="0"/>
              </a:rPr>
              <a:t> en de </a:t>
            </a:r>
            <a:r>
              <a:rPr lang="nl-BE" sz="1600" b="1">
                <a:latin typeface="FlandersArtSans-Regular" panose="020B0604020202020204" charset="0"/>
              </a:rPr>
              <a:t>gids</a:t>
            </a:r>
            <a:r>
              <a:rPr lang="nl-BE" sz="1600">
                <a:latin typeface="FlandersArtSans-Regular" panose="020B0604020202020204" charset="0"/>
              </a:rPr>
              <a:t> voor de huisbezoeker zijn de 2 hulpmiddelen voor dit introductieprogramma van een huisbezoeker. Ze bevatten heel veel informatie. Aangezien de lokale initiatieven, niet overal op dezelfde manier de huisbezoeken zullen inzetten, dienen deze nog op maat van het eigen initiatief aangepast te worden.</a:t>
            </a:r>
          </a:p>
          <a:p>
            <a:pPr>
              <a:spcBef>
                <a:spcPts val="600"/>
              </a:spcBef>
            </a:pPr>
            <a:r>
              <a:rPr lang="nl-BE" sz="1600">
                <a:latin typeface="FlandersArtSans-Regular" panose="020B0604020202020204" charset="0"/>
              </a:rPr>
              <a:t>Beide hulpmiddelen zijn heel geschikt voor </a:t>
            </a:r>
            <a:r>
              <a:rPr lang="nl-BE" sz="1600" b="1">
                <a:latin typeface="FlandersArtSans-Regular" panose="020B0604020202020204" charset="0"/>
              </a:rPr>
              <a:t>zelfstudie</a:t>
            </a:r>
            <a:r>
              <a:rPr lang="nl-BE" sz="1600">
                <a:latin typeface="FlandersArtSans-Regular" panose="020B0604020202020204" charset="0"/>
              </a:rPr>
              <a:t>.  Uiteraard zijn verwelkoming, kennismaking, praktische afspraken, ervaringsuitwisselingen met (ervaren) collega’s ook allemaal belangrijke elementen van een </a:t>
            </a:r>
            <a:r>
              <a:rPr lang="nl-BE" sz="1600" b="1">
                <a:latin typeface="FlandersArtSans-Regular" panose="020B0604020202020204" charset="0"/>
              </a:rPr>
              <a:t>introductieprogramma</a:t>
            </a:r>
            <a:r>
              <a:rPr lang="nl-BE" sz="1600">
                <a:latin typeface="FlandersArtSans-Regular" panose="020B0604020202020204" charset="0"/>
              </a:rPr>
              <a:t>. </a:t>
            </a:r>
          </a:p>
          <a:p>
            <a:pPr>
              <a:spcBef>
                <a:spcPts val="600"/>
              </a:spcBef>
            </a:pPr>
            <a:r>
              <a:rPr lang="nl-BE" sz="1600">
                <a:latin typeface="FlandersArtSans-Regular" panose="020B0604020202020204" charset="0"/>
              </a:rPr>
              <a:t>Maak </a:t>
            </a:r>
            <a:r>
              <a:rPr lang="nl-BE" sz="1600" b="1">
                <a:latin typeface="FlandersArtSans-Regular" panose="020B0604020202020204" charset="0"/>
              </a:rPr>
              <a:t>introductieprogramma’s op maat</a:t>
            </a:r>
            <a:r>
              <a:rPr lang="nl-BE" sz="1600">
                <a:latin typeface="FlandersArtSans-Regular" panose="020B0604020202020204" charset="0"/>
              </a:rPr>
              <a:t>, passend voor de lokale situatie, maar ook passend voor de (individuele) huisbezoeker. Misschien moet niet elke huisbezoeker klaargestoomd worden voor alle type huisbezoeken uit het gamma, en kan hij of zij vooral focussen op sensibiliseren en ondersteunen, maar minder op contactopsporing of brononderzoek.  Niet alle passages uit de gids zijn dan even relevant.</a:t>
            </a:r>
          </a:p>
          <a:p>
            <a:pPr>
              <a:spcBef>
                <a:spcPts val="600"/>
              </a:spcBef>
            </a:pPr>
            <a:r>
              <a:rPr lang="nl-BE" sz="1600">
                <a:latin typeface="FlandersArtSans-Regular" panose="020B0604020202020204" charset="0"/>
              </a:rPr>
              <a:t>Het is aan de </a:t>
            </a:r>
            <a:r>
              <a:rPr lang="nl-BE" sz="1600" err="1">
                <a:latin typeface="FlandersArtSans-Regular" panose="020B0604020202020204" charset="0"/>
              </a:rPr>
              <a:t>mSPOC</a:t>
            </a:r>
            <a:r>
              <a:rPr lang="nl-BE" sz="1600">
                <a:latin typeface="FlandersArtSans-Regular" panose="020B0604020202020204" charset="0"/>
              </a:rPr>
              <a:t> en de coördinator om op te volgen dat het introductieprogramma met succes is doorlopen en de </a:t>
            </a:r>
            <a:r>
              <a:rPr lang="nl-BE" sz="1600" b="1">
                <a:latin typeface="FlandersArtSans-Regular" panose="020B0604020202020204" charset="0"/>
              </a:rPr>
              <a:t>huisbezoeker klaar </a:t>
            </a:r>
            <a:r>
              <a:rPr lang="nl-BE" sz="1600">
                <a:latin typeface="FlandersArtSans-Regular" panose="020B0604020202020204" charset="0"/>
              </a:rPr>
              <a:t>is </a:t>
            </a:r>
            <a:r>
              <a:rPr lang="nl-BE" sz="1600" b="1">
                <a:latin typeface="FlandersArtSans-Regular" panose="020B0604020202020204" charset="0"/>
              </a:rPr>
              <a:t>voor de opdracht</a:t>
            </a:r>
            <a:r>
              <a:rPr lang="nl-BE" sz="1600">
                <a:latin typeface="FlandersArtSans-Regular" panose="020B0604020202020204" charset="0"/>
              </a:rPr>
              <a:t>.  Dit is een belangrijke beslissing. De </a:t>
            </a:r>
            <a:r>
              <a:rPr lang="nl-BE" sz="1600" b="1">
                <a:latin typeface="FlandersArtSans-Regular" panose="020B0604020202020204" charset="0"/>
              </a:rPr>
              <a:t>kwaliteit</a:t>
            </a:r>
            <a:r>
              <a:rPr lang="nl-BE" sz="1600">
                <a:latin typeface="FlandersArtSans-Regular" panose="020B0604020202020204" charset="0"/>
              </a:rPr>
              <a:t> van het werk is essentieel.  De </a:t>
            </a:r>
            <a:r>
              <a:rPr lang="nl-BE" sz="1600" b="1">
                <a:latin typeface="FlandersArtSans-Regular" panose="020B0604020202020204" charset="0"/>
              </a:rPr>
              <a:t>veiligheid</a:t>
            </a:r>
            <a:r>
              <a:rPr lang="nl-BE" sz="1600">
                <a:latin typeface="FlandersArtSans-Regular" panose="020B0604020202020204" charset="0"/>
              </a:rPr>
              <a:t> van de huisbezoeker en de bezochte persoon uiteraard ook. </a:t>
            </a:r>
          </a:p>
        </p:txBody>
      </p:sp>
    </p:spTree>
    <p:extLst>
      <p:ext uri="{BB962C8B-B14F-4D97-AF65-F5344CB8AC3E}">
        <p14:creationId xmlns:p14="http://schemas.microsoft.com/office/powerpoint/2010/main" val="662721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C7A5039-1FB4-499B-B271-90711A301B34}"/>
              </a:ext>
            </a:extLst>
          </p:cNvPr>
          <p:cNvSpPr>
            <a:spLocks noGrp="1"/>
          </p:cNvSpPr>
          <p:nvPr>
            <p:ph idx="1"/>
          </p:nvPr>
        </p:nvSpPr>
        <p:spPr>
          <a:xfrm>
            <a:off x="1371600" y="689113"/>
            <a:ext cx="9601200" cy="5178287"/>
          </a:xfrm>
        </p:spPr>
        <p:txBody>
          <a:bodyPr/>
          <a:lstStyle/>
          <a:p>
            <a:pPr marL="0" indent="0">
              <a:buNone/>
            </a:pPr>
            <a:r>
              <a:rPr lang="nl-NL" sz="3200" b="1">
                <a:latin typeface="FlandersArtSans-Bold" panose="020B0604020202020204" charset="0"/>
              </a:rPr>
              <a:t>Als huisbezoeker heeft u een belangrijke taak! </a:t>
            </a:r>
          </a:p>
          <a:p>
            <a:pPr marL="0" indent="0">
              <a:buNone/>
            </a:pPr>
            <a:endParaRPr lang="nl-NL" sz="2800" b="1">
              <a:latin typeface="+mj-lt"/>
            </a:endParaRPr>
          </a:p>
          <a:p>
            <a:pPr marL="0" indent="0">
              <a:buNone/>
            </a:pPr>
            <a:r>
              <a:rPr lang="nl-NL">
                <a:latin typeface="Calibri "/>
              </a:rPr>
              <a:t>U helpt en ondersteunt de patiënt die het moeilijk alleen aankan. U schept klaarheid over waar de ontsmetting is ontstaan en hoe deze zich al verder heeft verspreid. Met uw info kunnen we het virus beter helpen indijken.</a:t>
            </a:r>
          </a:p>
          <a:p>
            <a:pPr marL="0" indent="0">
              <a:buNone/>
            </a:pPr>
            <a:endParaRPr lang="nl-NL">
              <a:latin typeface="Calibri "/>
            </a:endParaRPr>
          </a:p>
          <a:p>
            <a:pPr marL="0" indent="0">
              <a:buNone/>
            </a:pPr>
            <a:r>
              <a:rPr lang="nl-NL">
                <a:latin typeface="Calibri "/>
              </a:rPr>
              <a:t>De gesprekken die u voert zijn uiteraard uiterst persoonlijk en vertrouwelijk. U mag ze met niemand, buiten het COVID 19 team, delen. We vragen daarom een </a:t>
            </a:r>
            <a:r>
              <a:rPr lang="nl-NL" b="1">
                <a:latin typeface="Calibri "/>
              </a:rPr>
              <a:t>vertrouwelijkheidsclausule</a:t>
            </a:r>
            <a:r>
              <a:rPr lang="nl-NL">
                <a:latin typeface="Calibri "/>
              </a:rPr>
              <a:t> te ondertekenen.</a:t>
            </a:r>
          </a:p>
          <a:p>
            <a:pPr marL="0" indent="0">
              <a:buNone/>
            </a:pPr>
            <a:endParaRPr lang="nl-NL">
              <a:latin typeface="Calibri "/>
            </a:endParaRPr>
          </a:p>
          <a:p>
            <a:pPr marL="0" indent="0">
              <a:buNone/>
            </a:pPr>
            <a:r>
              <a:rPr lang="nl-NL">
                <a:latin typeface="Calibri "/>
              </a:rPr>
              <a:t>Een gesprek, telefonisch of fysiek, is persoonlijk en vraagt vertrouwen. Het is daarom belangrijk dat u enkele basisprincipes hanteert.</a:t>
            </a:r>
          </a:p>
          <a:p>
            <a:pPr marL="0" indent="0">
              <a:buNone/>
            </a:pPr>
            <a:endParaRPr lang="nl-NL">
              <a:latin typeface="Calibri "/>
            </a:endParaRPr>
          </a:p>
          <a:p>
            <a:pPr marL="0" indent="0">
              <a:buNone/>
            </a:pPr>
            <a:r>
              <a:rPr lang="nl-NL">
                <a:highlight>
                  <a:srgbClr val="FFFF00"/>
                </a:highlight>
                <a:latin typeface="Calibri "/>
              </a:rPr>
              <a:t>Neem volgende info rond </a:t>
            </a:r>
            <a:r>
              <a:rPr lang="nl-NL" err="1">
                <a:highlight>
                  <a:srgbClr val="FFFF00"/>
                </a:highlight>
                <a:latin typeface="Calibri "/>
              </a:rPr>
              <a:t>motivationele</a:t>
            </a:r>
            <a:r>
              <a:rPr lang="nl-NL">
                <a:highlight>
                  <a:srgbClr val="FFFF00"/>
                </a:highlight>
                <a:latin typeface="Calibri "/>
              </a:rPr>
              <a:t> gespreksvoering zeker door: </a:t>
            </a:r>
          </a:p>
          <a:p>
            <a:pPr marL="0" indent="0">
              <a:buNone/>
            </a:pPr>
            <a:r>
              <a:rPr lang="nl-NL" u="sng">
                <a:solidFill>
                  <a:srgbClr val="0563C1"/>
                </a:solidFill>
                <a:effectLst/>
                <a:highlight>
                  <a:srgbClr val="FFFF00"/>
                </a:highlight>
                <a:latin typeface="Calibri "/>
                <a:ea typeface="Calibri" panose="020F0502020204030204" pitchFamily="34" charset="0"/>
                <a:cs typeface="Arial" panose="020B0604020202020204" pitchFamily="34" charset="0"/>
                <a:hlinkClick r:id="rId2"/>
              </a:rPr>
              <a:t>https://vrgt-elo.be/</a:t>
            </a:r>
            <a:endParaRPr lang="nl-NL">
              <a:highlight>
                <a:srgbClr val="FFFF00"/>
              </a:highlight>
              <a:latin typeface="Calibri "/>
            </a:endParaRPr>
          </a:p>
          <a:p>
            <a:pPr marL="0" indent="0">
              <a:buNone/>
            </a:pPr>
            <a:endParaRPr lang="nl-NL"/>
          </a:p>
        </p:txBody>
      </p:sp>
      <p:pic>
        <p:nvPicPr>
          <p:cNvPr id="4098" name="Picture 2" descr="Een klacht of vertrouwelijk gesprek. Klachtenregeling cliënten ...">
            <a:extLst>
              <a:ext uri="{FF2B5EF4-FFF2-40B4-BE49-F238E27FC236}">
                <a16:creationId xmlns:a16="http://schemas.microsoft.com/office/drawing/2014/main" id="{96247F4F-20C1-4B8A-A058-72698BC3B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7015" y="5470619"/>
            <a:ext cx="1145785" cy="79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79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50C65E-BBFD-425F-998C-17296D2B23CB}"/>
              </a:ext>
            </a:extLst>
          </p:cNvPr>
          <p:cNvSpPr>
            <a:spLocks noGrp="1"/>
          </p:cNvSpPr>
          <p:nvPr>
            <p:ph type="title"/>
          </p:nvPr>
        </p:nvSpPr>
        <p:spPr>
          <a:xfrm>
            <a:off x="1728000" y="756000"/>
            <a:ext cx="9888000" cy="680914"/>
          </a:xfrm>
        </p:spPr>
        <p:txBody>
          <a:bodyPr/>
          <a:lstStyle/>
          <a:p>
            <a:r>
              <a:rPr lang="nl-NL"/>
              <a:t>Praktisch materiaal voor de huisbezoeker</a:t>
            </a:r>
          </a:p>
        </p:txBody>
      </p:sp>
      <p:sp>
        <p:nvSpPr>
          <p:cNvPr id="3" name="Tijdelijke aanduiding voor inhoud 2">
            <a:extLst>
              <a:ext uri="{FF2B5EF4-FFF2-40B4-BE49-F238E27FC236}">
                <a16:creationId xmlns:a16="http://schemas.microsoft.com/office/drawing/2014/main" id="{85C90784-67E7-4717-9968-9245AFDAFCE0}"/>
              </a:ext>
            </a:extLst>
          </p:cNvPr>
          <p:cNvSpPr>
            <a:spLocks noGrp="1"/>
          </p:cNvSpPr>
          <p:nvPr>
            <p:ph idx="1"/>
          </p:nvPr>
        </p:nvSpPr>
        <p:spPr>
          <a:xfrm>
            <a:off x="1728000" y="1436914"/>
            <a:ext cx="9601200" cy="4931229"/>
          </a:xfrm>
        </p:spPr>
        <p:txBody>
          <a:bodyPr>
            <a:normAutofit fontScale="92500"/>
          </a:bodyPr>
          <a:lstStyle/>
          <a:p>
            <a:pPr marL="0" lvl="0" indent="0">
              <a:lnSpc>
                <a:spcPct val="90000"/>
              </a:lnSpc>
              <a:buNone/>
            </a:pPr>
            <a:endParaRPr lang="nl-NL" sz="1900" b="1">
              <a:effectLst/>
              <a:latin typeface="+mj-lt"/>
              <a:ea typeface="Times New Roman" panose="02020603050405020304" pitchFamily="18" charset="0"/>
            </a:endParaRPr>
          </a:p>
          <a:p>
            <a:pPr lvl="0">
              <a:lnSpc>
                <a:spcPct val="90000"/>
              </a:lnSpc>
              <a:buFont typeface="Wingdings" panose="05000000000000000000" pitchFamily="2" charset="2"/>
              <a:buChar char="Ø"/>
            </a:pPr>
            <a:r>
              <a:rPr lang="nl-NL" sz="2400" u="sng">
                <a:effectLst/>
                <a:latin typeface="Calibri "/>
                <a:ea typeface="Times New Roman" panose="02020603050405020304" pitchFamily="18" charset="0"/>
              </a:rPr>
              <a:t>Studiemateriaal: </a:t>
            </a:r>
            <a:r>
              <a:rPr lang="nl-NL" sz="2400">
                <a:effectLst/>
                <a:latin typeface="Calibri "/>
                <a:ea typeface="Times New Roman" panose="02020603050405020304" pitchFamily="18" charset="0"/>
              </a:rPr>
              <a:t>deze </a:t>
            </a:r>
            <a:r>
              <a:rPr lang="nl-NL" sz="2400" err="1">
                <a:effectLst/>
                <a:latin typeface="Calibri "/>
                <a:ea typeface="Times New Roman" panose="02020603050405020304" pitchFamily="18" charset="0"/>
              </a:rPr>
              <a:t>webinar</a:t>
            </a:r>
            <a:r>
              <a:rPr lang="nl-NL" sz="2400">
                <a:effectLst/>
                <a:latin typeface="Calibri "/>
                <a:ea typeface="Times New Roman" panose="02020603050405020304" pitchFamily="18" charset="0"/>
              </a:rPr>
              <a:t> met links naar E-</a:t>
            </a:r>
            <a:r>
              <a:rPr lang="nl-NL" sz="2400" err="1">
                <a:effectLst/>
                <a:latin typeface="Calibri "/>
                <a:ea typeface="Times New Roman" panose="02020603050405020304" pitchFamily="18" charset="0"/>
              </a:rPr>
              <a:t>learningmodules</a:t>
            </a:r>
            <a:r>
              <a:rPr lang="nl-NL" sz="2400">
                <a:effectLst/>
                <a:latin typeface="Calibri "/>
                <a:ea typeface="Times New Roman" panose="02020603050405020304" pitchFamily="18" charset="0"/>
              </a:rPr>
              <a:t> en de meer uitgebreide ‘Gids voor huisbezoekers’</a:t>
            </a:r>
          </a:p>
          <a:p>
            <a:pPr marL="0" lvl="0" indent="0">
              <a:lnSpc>
                <a:spcPct val="90000"/>
              </a:lnSpc>
              <a:buNone/>
            </a:pPr>
            <a:endParaRPr lang="nl-NL" sz="2400">
              <a:effectLst/>
              <a:latin typeface="Calibri "/>
              <a:ea typeface="Times New Roman" panose="02020603050405020304" pitchFamily="18" charset="0"/>
            </a:endParaRPr>
          </a:p>
          <a:p>
            <a:pPr marL="342900" lvl="0" indent="-342900" fontAlgn="base">
              <a:buFont typeface="Wingdings" panose="05000000000000000000" pitchFamily="2" charset="2"/>
              <a:buChar char=""/>
            </a:pPr>
            <a:r>
              <a:rPr lang="nl-NL" sz="2400" u="sng">
                <a:solidFill>
                  <a:srgbClr val="000000"/>
                </a:solidFill>
                <a:effectLst/>
                <a:latin typeface="Calibri "/>
                <a:ea typeface="Times New Roman" panose="02020603050405020304" pitchFamily="18" charset="0"/>
              </a:rPr>
              <a:t>Werkmateriaal: </a:t>
            </a:r>
            <a:r>
              <a:rPr lang="nl-NL" sz="2400">
                <a:solidFill>
                  <a:srgbClr val="000000"/>
                </a:solidFill>
                <a:effectLst/>
                <a:latin typeface="Calibri "/>
                <a:ea typeface="Times New Roman" panose="02020603050405020304" pitchFamily="18" charset="0"/>
              </a:rPr>
              <a:t>PC/laptop/tablet of papier voor huisbezoek, browser voor web </a:t>
            </a:r>
            <a:r>
              <a:rPr lang="nl-NL" sz="2400" err="1">
                <a:solidFill>
                  <a:srgbClr val="000000"/>
                </a:solidFill>
                <a:effectLst/>
                <a:latin typeface="Calibri "/>
                <a:ea typeface="Times New Roman" panose="02020603050405020304" pitchFamily="18" charset="0"/>
              </a:rPr>
              <a:t>based</a:t>
            </a:r>
            <a:r>
              <a:rPr lang="nl-NL" sz="2400">
                <a:solidFill>
                  <a:srgbClr val="000000"/>
                </a:solidFill>
                <a:effectLst/>
                <a:latin typeface="Calibri "/>
                <a:ea typeface="Times New Roman" panose="02020603050405020304" pitchFamily="18" charset="0"/>
              </a:rPr>
              <a:t> applicatie, ID lezer (+ </a:t>
            </a:r>
            <a:r>
              <a:rPr lang="nl-NL" sz="2400" err="1">
                <a:solidFill>
                  <a:srgbClr val="000000"/>
                </a:solidFill>
                <a:effectLst/>
                <a:latin typeface="Calibri "/>
                <a:ea typeface="Times New Roman" panose="02020603050405020304" pitchFamily="18" charset="0"/>
              </a:rPr>
              <a:t>geïnst</a:t>
            </a:r>
            <a:r>
              <a:rPr lang="nl-NL" sz="2400">
                <a:solidFill>
                  <a:srgbClr val="000000"/>
                </a:solidFill>
                <a:effectLst/>
                <a:latin typeface="Calibri "/>
                <a:ea typeface="Times New Roman" panose="02020603050405020304" pitchFamily="18" charset="0"/>
              </a:rPr>
              <a:t>. software), internetconnectie, telefoon</a:t>
            </a:r>
          </a:p>
          <a:p>
            <a:pPr marL="342900" lvl="0" indent="-342900" fontAlgn="base">
              <a:buFont typeface="Wingdings" panose="05000000000000000000" pitchFamily="2" charset="2"/>
              <a:buChar char=""/>
            </a:pPr>
            <a:endParaRPr lang="nl-NL" sz="2400">
              <a:latin typeface="Calibri "/>
              <a:ea typeface="Times New Roman" panose="02020603050405020304" pitchFamily="18" charset="0"/>
            </a:endParaRPr>
          </a:p>
          <a:p>
            <a:pPr marL="342900" lvl="0" indent="-342900" fontAlgn="base">
              <a:buFont typeface="Wingdings" panose="05000000000000000000" pitchFamily="2" charset="2"/>
              <a:buChar char=""/>
            </a:pPr>
            <a:r>
              <a:rPr lang="nl-NL" sz="2400" u="sng">
                <a:solidFill>
                  <a:srgbClr val="000000"/>
                </a:solidFill>
                <a:effectLst/>
                <a:latin typeface="Calibri "/>
                <a:ea typeface="Times New Roman" panose="02020603050405020304" pitchFamily="18" charset="0"/>
              </a:rPr>
              <a:t>Persoonlijk Beschermingsmateriaal (PBM) bij huisbezoek:</a:t>
            </a:r>
            <a:r>
              <a:rPr lang="nl-NL" sz="2400">
                <a:solidFill>
                  <a:srgbClr val="000000"/>
                </a:solidFill>
                <a:effectLst/>
                <a:latin typeface="Calibri "/>
                <a:ea typeface="Times New Roman" panose="02020603050405020304" pitchFamily="18" charset="0"/>
              </a:rPr>
              <a:t> wegwerpbare schort, Chirurgisch mondmasker, </a:t>
            </a:r>
            <a:r>
              <a:rPr lang="nl-NL" sz="2400" err="1">
                <a:solidFill>
                  <a:srgbClr val="000000"/>
                </a:solidFill>
                <a:effectLst/>
                <a:latin typeface="Calibri "/>
                <a:ea typeface="Times New Roman" panose="02020603050405020304" pitchFamily="18" charset="0"/>
              </a:rPr>
              <a:t>handgel</a:t>
            </a:r>
            <a:r>
              <a:rPr lang="nl-NL" sz="2400">
                <a:solidFill>
                  <a:srgbClr val="000000"/>
                </a:solidFill>
                <a:effectLst/>
                <a:latin typeface="Calibri "/>
                <a:ea typeface="Times New Roman" panose="02020603050405020304" pitchFamily="18" charset="0"/>
              </a:rPr>
              <a:t>. </a:t>
            </a:r>
          </a:p>
          <a:p>
            <a:pPr marL="893763" lvl="0" indent="-893763" fontAlgn="base">
              <a:buNone/>
            </a:pPr>
            <a:r>
              <a:rPr lang="nl-NL" sz="2400">
                <a:solidFill>
                  <a:srgbClr val="000000"/>
                </a:solidFill>
                <a:latin typeface="Calibri "/>
                <a:ea typeface="Times New Roman" panose="02020603050405020304" pitchFamily="18" charset="0"/>
              </a:rPr>
              <a:t>	Opberg materiaal (plastiek bakje, plastiek zak) voor het mondmasker en de wegwerpschort die later op de dag nog hergebruikt zal worden!</a:t>
            </a:r>
            <a:endParaRPr lang="nl-NL" sz="2400">
              <a:solidFill>
                <a:srgbClr val="000000"/>
              </a:solidFill>
              <a:effectLst/>
              <a:latin typeface="Calibri "/>
              <a:ea typeface="Times New Roman" panose="02020603050405020304" pitchFamily="18" charset="0"/>
            </a:endParaRPr>
          </a:p>
          <a:p>
            <a:pPr marL="0" lvl="0" indent="0" fontAlgn="base">
              <a:buNone/>
            </a:pPr>
            <a:endParaRPr lang="nl-NL" sz="2400">
              <a:effectLst/>
              <a:latin typeface="Calibri "/>
              <a:ea typeface="Times New Roman" panose="02020603050405020304" pitchFamily="18" charset="0"/>
            </a:endParaRPr>
          </a:p>
          <a:p>
            <a:pPr marL="0" indent="0" fontAlgn="base">
              <a:buNone/>
            </a:pPr>
            <a:r>
              <a:rPr lang="nl-NL" sz="2400">
                <a:effectLst/>
                <a:highlight>
                  <a:srgbClr val="FFFF00"/>
                </a:highlight>
                <a:latin typeface="Calibri "/>
                <a:ea typeface="Times New Roman" panose="02020603050405020304" pitchFamily="18" charset="0"/>
              </a:rPr>
              <a:t>Een E-</a:t>
            </a:r>
            <a:r>
              <a:rPr lang="nl-NL" sz="2400" err="1">
                <a:effectLst/>
                <a:highlight>
                  <a:srgbClr val="FFFF00"/>
                </a:highlight>
                <a:latin typeface="Calibri "/>
                <a:ea typeface="Times New Roman" panose="02020603050405020304" pitchFamily="18" charset="0"/>
              </a:rPr>
              <a:t>learning</a:t>
            </a:r>
            <a:r>
              <a:rPr lang="nl-NL" sz="2400">
                <a:effectLst/>
                <a:highlight>
                  <a:srgbClr val="FFFF00"/>
                </a:highlight>
                <a:latin typeface="Calibri "/>
                <a:ea typeface="Times New Roman" panose="02020603050405020304" pitchFamily="18" charset="0"/>
              </a:rPr>
              <a:t> module over hygiënische maatregelen bij COVID-19 vindt u </a:t>
            </a:r>
            <a:r>
              <a:rPr lang="nl-NL" sz="2400" err="1">
                <a:effectLst/>
                <a:highlight>
                  <a:srgbClr val="FFFF00"/>
                </a:highlight>
                <a:latin typeface="Calibri "/>
                <a:ea typeface="Times New Roman" panose="02020603050405020304" pitchFamily="18" charset="0"/>
              </a:rPr>
              <a:t>hier:</a:t>
            </a:r>
            <a:r>
              <a:rPr lang="nl-NL" sz="2400" u="sng" err="1">
                <a:solidFill>
                  <a:srgbClr val="0000FF"/>
                </a:solidFill>
                <a:effectLst/>
                <a:highlight>
                  <a:srgbClr val="FFFF00"/>
                </a:highlight>
                <a:latin typeface="Calibri "/>
                <a:ea typeface="Times New Roman" panose="02020603050405020304" pitchFamily="18" charset="0"/>
                <a:cs typeface="Times New Roman" panose="02020603050405020304" pitchFamily="18" charset="0"/>
                <a:hlinkClick r:id="rId2"/>
              </a:rPr>
              <a:t>https</a:t>
            </a:r>
            <a:r>
              <a:rPr lang="nl-NL" sz="2400" u="sng">
                <a:solidFill>
                  <a:srgbClr val="0000FF"/>
                </a:solidFill>
                <a:effectLst/>
                <a:highlight>
                  <a:srgbClr val="FFFF00"/>
                </a:highlight>
                <a:latin typeface="Calibri "/>
                <a:ea typeface="Times New Roman" panose="02020603050405020304" pitchFamily="18" charset="0"/>
                <a:cs typeface="Times New Roman" panose="02020603050405020304" pitchFamily="18" charset="0"/>
                <a:hlinkClick r:id="rId2"/>
              </a:rPr>
              <a:t>://www.zorg-en-gezondheid.be/covid-19-correct-gebruik-van-beschermingsmateriaal</a:t>
            </a:r>
            <a:endParaRPr lang="nl-NL" sz="2400">
              <a:effectLst/>
              <a:highlight>
                <a:srgbClr val="FFFF00"/>
              </a:highlight>
              <a:latin typeface="Calibri "/>
              <a:ea typeface="Calibri" panose="020F0502020204030204" pitchFamily="34" charset="0"/>
              <a:cs typeface="Arial" panose="020B0604020202020204" pitchFamily="34" charset="0"/>
            </a:endParaRPr>
          </a:p>
          <a:p>
            <a:pPr marL="0" lvl="0" indent="0" fontAlgn="base">
              <a:buNone/>
            </a:pPr>
            <a:endParaRPr lang="nl-NL"/>
          </a:p>
        </p:txBody>
      </p:sp>
      <p:pic>
        <p:nvPicPr>
          <p:cNvPr id="3076" name="Picture 4" descr="Tip">
            <a:extLst>
              <a:ext uri="{FF2B5EF4-FFF2-40B4-BE49-F238E27FC236}">
                <a16:creationId xmlns:a16="http://schemas.microsoft.com/office/drawing/2014/main" id="{0EED7E9A-C815-4F1C-9C9B-47076B6838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5973" y="4191053"/>
            <a:ext cx="1036465" cy="75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996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54B0506-2BCD-402D-9BC2-E2CCEB3D386B}"/>
              </a:ext>
            </a:extLst>
          </p:cNvPr>
          <p:cNvSpPr txBox="1"/>
          <p:nvPr/>
        </p:nvSpPr>
        <p:spPr>
          <a:xfrm>
            <a:off x="1620981" y="678872"/>
            <a:ext cx="9393383" cy="4750659"/>
          </a:xfrm>
          <a:prstGeom prst="rect">
            <a:avLst/>
          </a:prstGeom>
          <a:noFill/>
        </p:spPr>
        <p:txBody>
          <a:bodyPr wrap="square">
            <a:spAutoFit/>
          </a:bodyPr>
          <a:lstStyle/>
          <a:p>
            <a:pPr fontAlgn="base">
              <a:lnSpc>
                <a:spcPts val="1350"/>
              </a:lnSpc>
              <a:tabLst>
                <a:tab pos="2340610" algn="l"/>
                <a:tab pos="449580" algn="l"/>
              </a:tabLst>
            </a:pPr>
            <a:r>
              <a:rPr lang="nl-NL" sz="2200">
                <a:solidFill>
                  <a:srgbClr val="FF0000"/>
                </a:solidFill>
                <a:effectLst/>
                <a:latin typeface="Calibri "/>
                <a:ea typeface="Times New Roman" panose="02020603050405020304" pitchFamily="18" charset="0"/>
              </a:rPr>
              <a:t>De veiligheid van de huisbezoeker staat voorop! </a:t>
            </a:r>
            <a:r>
              <a:rPr lang="nl-NL" sz="2200">
                <a:solidFill>
                  <a:srgbClr val="FF0000"/>
                </a:solidFill>
                <a:latin typeface="Calibri "/>
                <a:ea typeface="Times New Roman" panose="02020603050405020304" pitchFamily="18" charset="0"/>
              </a:rPr>
              <a:t>B</a:t>
            </a:r>
            <a:r>
              <a:rPr lang="nl-NL" sz="2200">
                <a:solidFill>
                  <a:srgbClr val="FF0000"/>
                </a:solidFill>
                <a:effectLst/>
                <a:latin typeface="Calibri "/>
                <a:ea typeface="Times New Roman" panose="02020603050405020304" pitchFamily="18" charset="0"/>
              </a:rPr>
              <a:t>espreek of oefen de omgang met het </a:t>
            </a:r>
            <a:r>
              <a:rPr lang="nl-NL" sz="2200">
                <a:solidFill>
                  <a:srgbClr val="FF0000"/>
                </a:solidFill>
                <a:latin typeface="Calibri "/>
                <a:ea typeface="Times New Roman" panose="02020603050405020304" pitchFamily="18" charset="0"/>
              </a:rPr>
              <a:t>beschermingsmateriaal </a:t>
            </a:r>
            <a:r>
              <a:rPr lang="nl-NL" sz="2200">
                <a:solidFill>
                  <a:srgbClr val="FF0000"/>
                </a:solidFill>
                <a:effectLst/>
                <a:latin typeface="Calibri "/>
                <a:ea typeface="Times New Roman" panose="02020603050405020304" pitchFamily="18" charset="0"/>
              </a:rPr>
              <a:t>met de </a:t>
            </a:r>
            <a:r>
              <a:rPr lang="nl-NL" sz="2200" err="1">
                <a:solidFill>
                  <a:srgbClr val="FF0000"/>
                </a:solidFill>
                <a:effectLst/>
                <a:latin typeface="Calibri "/>
                <a:ea typeface="Times New Roman" panose="02020603050405020304" pitchFamily="18" charset="0"/>
              </a:rPr>
              <a:t>mSPOC</a:t>
            </a:r>
            <a:r>
              <a:rPr lang="nl-NL" sz="2200">
                <a:solidFill>
                  <a:srgbClr val="FF0000"/>
                </a:solidFill>
                <a:latin typeface="Calibri "/>
                <a:ea typeface="Times New Roman" panose="02020603050405020304" pitchFamily="18" charset="0"/>
              </a:rPr>
              <a:t> indien nodig.</a:t>
            </a:r>
            <a:endParaRPr lang="nl-NL" sz="2200">
              <a:solidFill>
                <a:srgbClr val="FF0000"/>
              </a:solidFill>
              <a:effectLst/>
              <a:latin typeface="Calibri "/>
              <a:ea typeface="Times New Roman" panose="02020603050405020304" pitchFamily="18" charset="0"/>
            </a:endParaRPr>
          </a:p>
          <a:p>
            <a:pPr fontAlgn="base">
              <a:lnSpc>
                <a:spcPts val="1350"/>
              </a:lnSpc>
              <a:tabLst>
                <a:tab pos="2340610" algn="l"/>
                <a:tab pos="449580" algn="l"/>
              </a:tabLst>
            </a:pPr>
            <a:endParaRPr lang="nl-NL" sz="2200" b="1">
              <a:solidFill>
                <a:srgbClr val="171717"/>
              </a:solidFill>
              <a:effectLst/>
              <a:latin typeface="Calibri "/>
              <a:ea typeface="Calibri" panose="020F0502020204030204" pitchFamily="34" charset="0"/>
              <a:cs typeface="Times New Roman" panose="02020603050405020304" pitchFamily="18" charset="0"/>
            </a:endParaRPr>
          </a:p>
          <a:p>
            <a:pPr lvl="0" fontAlgn="base">
              <a:lnSpc>
                <a:spcPts val="1350"/>
              </a:lnSpc>
              <a:buSzPts val="1000"/>
              <a:tabLst>
                <a:tab pos="2340610" algn="l"/>
                <a:tab pos="457200" algn="l"/>
              </a:tabLst>
            </a:pPr>
            <a:r>
              <a:rPr lang="nl-BE" sz="2200" b="1">
                <a:solidFill>
                  <a:srgbClr val="171717"/>
                </a:solidFill>
                <a:effectLst/>
                <a:latin typeface="Calibri "/>
                <a:ea typeface="Times New Roman" panose="02020603050405020304" pitchFamily="18" charset="0"/>
                <a:cs typeface="Segoe UI" panose="020B0502040204020203" pitchFamily="34" charset="0"/>
              </a:rPr>
              <a:t>Elke huisbezoeker zal kunnen beschikken over:</a:t>
            </a:r>
            <a:r>
              <a:rPr lang="nl-BE" sz="2200" b="1">
                <a:solidFill>
                  <a:srgbClr val="171717"/>
                </a:solidFill>
                <a:effectLst/>
                <a:latin typeface="Calibri "/>
                <a:ea typeface="Times New Roman" panose="02020603050405020304" pitchFamily="18" charset="0"/>
                <a:cs typeface="Cambria" panose="02040503050406030204" pitchFamily="18" charset="0"/>
              </a:rPr>
              <a:t> </a:t>
            </a:r>
          </a:p>
          <a:p>
            <a:pPr lvl="0" fontAlgn="base">
              <a:lnSpc>
                <a:spcPts val="1350"/>
              </a:lnSpc>
              <a:buSzPts val="1000"/>
              <a:tabLst>
                <a:tab pos="2340610" algn="l"/>
                <a:tab pos="457200" algn="l"/>
              </a:tabLst>
            </a:pPr>
            <a:endParaRPr lang="nl-NL" sz="2200">
              <a:solidFill>
                <a:srgbClr val="171717"/>
              </a:solidFill>
              <a:effectLst/>
              <a:latin typeface="Calibri "/>
              <a:ea typeface="Calibri" panose="020F0502020204030204" pitchFamily="34" charset="0"/>
              <a:cs typeface="Times New Roman" panose="02020603050405020304" pitchFamily="18" charset="0"/>
            </a:endParaRPr>
          </a:p>
          <a:p>
            <a:pPr marL="342900" lvl="0" indent="-342900" fontAlgn="base">
              <a:buSzPts val="1000"/>
              <a:buFont typeface="Symbol" panose="05050102010706020507" pitchFamily="18" charset="2"/>
              <a:buChar char=""/>
              <a:tabLst>
                <a:tab pos="2340610" algn="l"/>
                <a:tab pos="457200" algn="l"/>
              </a:tabLst>
            </a:pPr>
            <a:r>
              <a:rPr lang="nl-BE" sz="2200">
                <a:effectLst/>
                <a:latin typeface="Calibri "/>
                <a:ea typeface="Times New Roman" panose="02020603050405020304" pitchFamily="18" charset="0"/>
                <a:cs typeface="Segoe UI" panose="020B0502040204020203" pitchFamily="34" charset="0"/>
              </a:rPr>
              <a:t>Chirurgische mond-neus maskers: 1 per dag</a:t>
            </a:r>
            <a:r>
              <a:rPr lang="nl-BE" sz="2200">
                <a:effectLst/>
                <a:latin typeface="Calibri "/>
                <a:ea typeface="Times New Roman" panose="02020603050405020304" pitchFamily="18" charset="0"/>
                <a:cs typeface="Cambria" panose="02040503050406030204" pitchFamily="18" charset="0"/>
              </a:rPr>
              <a:t> </a:t>
            </a:r>
            <a:endParaRPr lang="nl-NL" sz="2200">
              <a:effectLst/>
              <a:latin typeface="Calibri "/>
              <a:ea typeface="Calibri" panose="020F0502020204030204" pitchFamily="34" charset="0"/>
              <a:cs typeface="Times New Roman" panose="02020603050405020304" pitchFamily="18" charset="0"/>
            </a:endParaRPr>
          </a:p>
          <a:p>
            <a:pPr marL="342900" lvl="0" indent="-342900" fontAlgn="base">
              <a:buSzPts val="1000"/>
              <a:buFont typeface="Symbol" panose="05050102010706020507" pitchFamily="18" charset="2"/>
              <a:buChar char=""/>
              <a:tabLst>
                <a:tab pos="2340610" algn="l"/>
                <a:tab pos="457200" algn="l"/>
              </a:tabLst>
            </a:pPr>
            <a:r>
              <a:rPr lang="nl-BE" sz="2200">
                <a:effectLst/>
                <a:latin typeface="Calibri "/>
                <a:ea typeface="Times New Roman" panose="02020603050405020304" pitchFamily="18" charset="0"/>
                <a:cs typeface="Segoe UI" panose="020B0502040204020203" pitchFamily="34" charset="0"/>
              </a:rPr>
              <a:t>Wegwerpschorten (maat XL): 1 per dag, enkel bij </a:t>
            </a:r>
            <a:br>
              <a:rPr lang="nl-BE" sz="2200">
                <a:effectLst/>
                <a:latin typeface="Calibri "/>
                <a:ea typeface="Times New Roman" panose="02020603050405020304" pitchFamily="18" charset="0"/>
                <a:cs typeface="Segoe UI" panose="020B0502040204020203" pitchFamily="34" charset="0"/>
              </a:rPr>
            </a:br>
            <a:r>
              <a:rPr lang="nl-BE" sz="2200">
                <a:effectLst/>
                <a:latin typeface="Calibri "/>
                <a:ea typeface="Times New Roman" panose="02020603050405020304" pitchFamily="18" charset="0"/>
                <a:cs typeface="Segoe UI" panose="020B0502040204020203" pitchFamily="34" charset="0"/>
              </a:rPr>
              <a:t>besmette patiënten</a:t>
            </a:r>
            <a:endParaRPr lang="nl-NL" sz="2200">
              <a:effectLst/>
              <a:latin typeface="Calibri "/>
              <a:ea typeface="Calibri" panose="020F0502020204030204" pitchFamily="34" charset="0"/>
              <a:cs typeface="Times New Roman" panose="02020603050405020304" pitchFamily="18" charset="0"/>
            </a:endParaRPr>
          </a:p>
          <a:p>
            <a:pPr marL="342900" lvl="0" indent="-342900" fontAlgn="base">
              <a:buSzPts val="1000"/>
              <a:buFont typeface="Symbol" panose="05050102010706020507" pitchFamily="18" charset="2"/>
              <a:buChar char=""/>
              <a:tabLst>
                <a:tab pos="2340610" algn="l"/>
                <a:tab pos="457200" algn="l"/>
              </a:tabLst>
            </a:pPr>
            <a:r>
              <a:rPr lang="nl-BE" sz="2200">
                <a:effectLst/>
                <a:latin typeface="Calibri "/>
                <a:ea typeface="Times New Roman" panose="02020603050405020304" pitchFamily="18" charset="0"/>
                <a:cs typeface="Segoe UI" panose="020B0502040204020203" pitchFamily="34" charset="0"/>
              </a:rPr>
              <a:t>Alcoholgel</a:t>
            </a:r>
            <a:endParaRPr lang="nl-BE" sz="2200">
              <a:latin typeface="Calibri "/>
            </a:endParaRPr>
          </a:p>
          <a:p>
            <a:r>
              <a:rPr lang="nl-BE" sz="2200">
                <a:latin typeface="Calibri "/>
              </a:rPr>
              <a:t>Zorg dat je steeds een goede </a:t>
            </a:r>
            <a:r>
              <a:rPr lang="nl-BE" sz="2200" b="1" u="sng">
                <a:latin typeface="Calibri "/>
              </a:rPr>
              <a:t>handhygiëne</a:t>
            </a:r>
            <a:r>
              <a:rPr lang="nl-BE" sz="2200">
                <a:latin typeface="Calibri "/>
              </a:rPr>
              <a:t> kan </a:t>
            </a:r>
            <a:br>
              <a:rPr lang="nl-BE" sz="2200">
                <a:latin typeface="Calibri "/>
              </a:rPr>
            </a:br>
            <a:r>
              <a:rPr lang="nl-BE" sz="2200">
                <a:latin typeface="Calibri "/>
              </a:rPr>
              <a:t>toepassen: </a:t>
            </a:r>
            <a:r>
              <a:rPr lang="nl-BE" sz="2200">
                <a:highlight>
                  <a:srgbClr val="FFFF00"/>
                </a:highlight>
                <a:latin typeface="Calibri "/>
                <a:hlinkClick r:id="rId2">
                  <a:extLst>
                    <a:ext uri="{A12FA001-AC4F-418D-AE19-62706E023703}">
                      <ahyp:hlinkClr xmlns:ahyp="http://schemas.microsoft.com/office/drawing/2018/hyperlinkcolor" val="tx"/>
                    </a:ext>
                  </a:extLst>
                </a:hlinkClick>
              </a:rPr>
              <a:t>Instructiefilmpje</a:t>
            </a:r>
            <a:endParaRPr lang="nl-BE" sz="2200">
              <a:highlight>
                <a:srgbClr val="FFFF00"/>
              </a:highlight>
              <a:latin typeface="Calibri "/>
            </a:endParaRPr>
          </a:p>
          <a:p>
            <a:pPr marL="742950" lvl="1" indent="-285750">
              <a:buFont typeface="Arial" panose="020B0604020202020204" pitchFamily="34" charset="0"/>
              <a:buChar char="•"/>
            </a:pPr>
            <a:r>
              <a:rPr lang="nl-BE" sz="2200">
                <a:solidFill>
                  <a:schemeClr val="tx1"/>
                </a:solidFill>
                <a:latin typeface="Calibri "/>
              </a:rPr>
              <a:t>handen en polsen zonder juwelen of horloges</a:t>
            </a:r>
          </a:p>
          <a:p>
            <a:pPr marL="742950" lvl="1" indent="-285750">
              <a:buFont typeface="Arial" panose="020B0604020202020204" pitchFamily="34" charset="0"/>
              <a:buChar char="•"/>
            </a:pPr>
            <a:r>
              <a:rPr lang="nl-BE" sz="2200">
                <a:solidFill>
                  <a:schemeClr val="tx1"/>
                </a:solidFill>
                <a:latin typeface="Calibri "/>
              </a:rPr>
              <a:t>geen ringen</a:t>
            </a:r>
          </a:p>
          <a:p>
            <a:pPr marL="742950" lvl="1" indent="-285750">
              <a:buFont typeface="Arial" panose="020B0604020202020204" pitchFamily="34" charset="0"/>
              <a:buChar char="•"/>
            </a:pPr>
            <a:r>
              <a:rPr lang="nl-BE" sz="2200">
                <a:solidFill>
                  <a:schemeClr val="tx1"/>
                </a:solidFill>
                <a:latin typeface="Calibri "/>
              </a:rPr>
              <a:t>korte, propere nagels </a:t>
            </a:r>
          </a:p>
          <a:p>
            <a:pPr marL="742950" lvl="1" indent="-285750">
              <a:buFont typeface="Arial" panose="020B0604020202020204" pitchFamily="34" charset="0"/>
              <a:buChar char="•"/>
            </a:pPr>
            <a:r>
              <a:rPr lang="nl-BE" sz="2200">
                <a:solidFill>
                  <a:schemeClr val="tx1"/>
                </a:solidFill>
                <a:latin typeface="Calibri "/>
              </a:rPr>
              <a:t>wondjes afgedekt </a:t>
            </a:r>
          </a:p>
          <a:p>
            <a:pPr lvl="0" fontAlgn="base">
              <a:lnSpc>
                <a:spcPts val="1350"/>
              </a:lnSpc>
              <a:buSzPts val="1000"/>
              <a:tabLst>
                <a:tab pos="2340610" algn="l"/>
                <a:tab pos="457200" algn="l"/>
              </a:tabLst>
            </a:pPr>
            <a:endParaRPr lang="nl-BE">
              <a:solidFill>
                <a:srgbClr val="171717"/>
              </a:solidFill>
              <a:effectLst/>
              <a:latin typeface="+mj-lt"/>
              <a:ea typeface="Calibri" panose="020F0502020204030204" pitchFamily="34" charset="0"/>
              <a:cs typeface="Times New Roman" panose="02020603050405020304" pitchFamily="18" charset="0"/>
            </a:endParaRPr>
          </a:p>
          <a:p>
            <a:pPr lvl="0" fontAlgn="base">
              <a:lnSpc>
                <a:spcPts val="1350"/>
              </a:lnSpc>
              <a:buSzPts val="1000"/>
              <a:tabLst>
                <a:tab pos="2340610" algn="l"/>
                <a:tab pos="457200" algn="l"/>
              </a:tabLst>
            </a:pPr>
            <a:endParaRPr lang="nl-NL">
              <a:solidFill>
                <a:srgbClr val="171717"/>
              </a:solidFill>
              <a:effectLst/>
              <a:latin typeface="+mj-lt"/>
              <a:ea typeface="Calibri" panose="020F0502020204030204" pitchFamily="34" charset="0"/>
              <a:cs typeface="Times New Roman" panose="02020603050405020304" pitchFamily="18" charset="0"/>
            </a:endParaRPr>
          </a:p>
        </p:txBody>
      </p:sp>
      <p:pic>
        <p:nvPicPr>
          <p:cNvPr id="2" name="Picture 2" descr="Axalta schenkt persoonlijke beschermingsmiddelen (PBM) en ...">
            <a:extLst>
              <a:ext uri="{FF2B5EF4-FFF2-40B4-BE49-F238E27FC236}">
                <a16:creationId xmlns:a16="http://schemas.microsoft.com/office/drawing/2014/main" id="{A5485D97-12A9-4AC5-8F8B-2F5E4C011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5418" y="1560138"/>
            <a:ext cx="3397297" cy="226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322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3FD7D-34BB-4FA5-8BFA-A458C45E710F}"/>
              </a:ext>
            </a:extLst>
          </p:cNvPr>
          <p:cNvSpPr>
            <a:spLocks noGrp="1"/>
          </p:cNvSpPr>
          <p:nvPr>
            <p:ph type="ctrTitle"/>
          </p:nvPr>
        </p:nvSpPr>
        <p:spPr>
          <a:xfrm>
            <a:off x="4000500" y="2104575"/>
            <a:ext cx="7674429" cy="2484000"/>
          </a:xfrm>
        </p:spPr>
        <p:txBody>
          <a:bodyPr/>
          <a:lstStyle/>
          <a:p>
            <a:r>
              <a:rPr lang="nl-BE"/>
              <a:t>Rollen van de huisbezoeker</a:t>
            </a:r>
            <a:br>
              <a:rPr lang="nl-BE"/>
            </a:br>
            <a:br>
              <a:rPr lang="nl-BE"/>
            </a:br>
            <a:r>
              <a:rPr lang="nl-BE" sz="3600"/>
              <a:t>Eén flow, 3 ingangen</a:t>
            </a:r>
          </a:p>
        </p:txBody>
      </p:sp>
      <p:pic>
        <p:nvPicPr>
          <p:cNvPr id="6" name="Picture 2" descr="Waarom het werken met rollen de wendbaarheid van organisaties ...">
            <a:extLst>
              <a:ext uri="{FF2B5EF4-FFF2-40B4-BE49-F238E27FC236}">
                <a16:creationId xmlns:a16="http://schemas.microsoft.com/office/drawing/2014/main" id="{DDD574DF-3734-4FAC-ADFF-FFE82F88B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629" y="923246"/>
            <a:ext cx="2835729" cy="274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300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C7A5039-1FB4-499B-B271-90711A301B34}"/>
              </a:ext>
            </a:extLst>
          </p:cNvPr>
          <p:cNvSpPr>
            <a:spLocks noGrp="1"/>
          </p:cNvSpPr>
          <p:nvPr>
            <p:ph sz="half" idx="1"/>
          </p:nvPr>
        </p:nvSpPr>
        <p:spPr>
          <a:xfrm>
            <a:off x="1728000" y="881743"/>
            <a:ext cx="9888000" cy="4705457"/>
          </a:xfrm>
        </p:spPr>
        <p:txBody>
          <a:bodyPr/>
          <a:lstStyle/>
          <a:p>
            <a:pPr marL="0" indent="0">
              <a:buNone/>
            </a:pPr>
            <a:r>
              <a:rPr lang="nl-NL">
                <a:latin typeface="Calibri "/>
              </a:rPr>
              <a:t>Er zijn </a:t>
            </a:r>
            <a:r>
              <a:rPr lang="nl-NL" b="1">
                <a:latin typeface="Calibri "/>
              </a:rPr>
              <a:t>3 grote rollen </a:t>
            </a:r>
            <a:r>
              <a:rPr lang="nl-NL">
                <a:latin typeface="Calibri "/>
              </a:rPr>
              <a:t>voor een huisbezoeker, die desgevallend samen kunnen voorkomen tijdens hetzelfde huisbezoek. De rol wordt bepaald door de aanvrager = ingangspoort.</a:t>
            </a:r>
          </a:p>
          <a:p>
            <a:pPr marL="0" indent="0">
              <a:buNone/>
            </a:pPr>
            <a:endParaRPr lang="nl-NL">
              <a:latin typeface="Calibri "/>
            </a:endParaRPr>
          </a:p>
          <a:p>
            <a:pPr marL="342900" indent="-342900">
              <a:buAutoNum type="arabicPeriod"/>
            </a:pPr>
            <a:r>
              <a:rPr lang="nl-NL" b="1">
                <a:latin typeface="Calibri "/>
              </a:rPr>
              <a:t>COVID-coaching: </a:t>
            </a:r>
            <a:r>
              <a:rPr lang="nl-NL">
                <a:latin typeface="Calibri "/>
              </a:rPr>
              <a:t>ondersteuning en sensibilisatie van de patiënt</a:t>
            </a:r>
          </a:p>
          <a:p>
            <a:pPr marL="342900" indent="-342900">
              <a:buFontTx/>
              <a:buAutoNum type="arabicPeriod"/>
            </a:pPr>
            <a:r>
              <a:rPr lang="nl-NL" b="1">
                <a:latin typeface="Calibri "/>
              </a:rPr>
              <a:t>De patiënt helpen bij het oplijsten van contacten, </a:t>
            </a:r>
            <a:r>
              <a:rPr lang="nl-NL">
                <a:latin typeface="Calibri "/>
              </a:rPr>
              <a:t>en deze –samen met eventuele </a:t>
            </a:r>
            <a:r>
              <a:rPr lang="nl-NL" err="1">
                <a:latin typeface="Calibri "/>
              </a:rPr>
              <a:t>hoogrisicocontacten</a:t>
            </a:r>
            <a:r>
              <a:rPr lang="nl-NL">
                <a:latin typeface="Calibri "/>
              </a:rPr>
              <a:t>- voorbereiden op de telefoon van de centrale contactopsporing</a:t>
            </a:r>
          </a:p>
          <a:p>
            <a:pPr marL="342900" indent="-342900">
              <a:buAutoNum type="arabicPeriod"/>
            </a:pPr>
            <a:r>
              <a:rPr lang="nl-NL" b="1">
                <a:latin typeface="Calibri "/>
              </a:rPr>
              <a:t>Helpen bij lokale bronopsporing/</a:t>
            </a:r>
            <a:r>
              <a:rPr lang="nl-NL">
                <a:latin typeface="Calibri "/>
              </a:rPr>
              <a:t>clusteronderzoek</a:t>
            </a:r>
          </a:p>
          <a:p>
            <a:pPr marL="0" indent="0">
              <a:buNone/>
            </a:pPr>
            <a:endParaRPr lang="nl-NL"/>
          </a:p>
        </p:txBody>
      </p:sp>
      <p:pic>
        <p:nvPicPr>
          <p:cNvPr id="4" name="Afbeelding 3">
            <a:extLst>
              <a:ext uri="{FF2B5EF4-FFF2-40B4-BE49-F238E27FC236}">
                <a16:creationId xmlns:a16="http://schemas.microsoft.com/office/drawing/2014/main" id="{979A13DB-B3C9-431A-8049-453C5CE001F6}"/>
              </a:ext>
            </a:extLst>
          </p:cNvPr>
          <p:cNvPicPr>
            <a:picLocks noChangeAspect="1"/>
          </p:cNvPicPr>
          <p:nvPr/>
        </p:nvPicPr>
        <p:blipFill>
          <a:blip r:embed="rId2"/>
          <a:stretch>
            <a:fillRect/>
          </a:stretch>
        </p:blipFill>
        <p:spPr>
          <a:xfrm>
            <a:off x="3255927" y="3429000"/>
            <a:ext cx="6832146" cy="3210024"/>
          </a:xfrm>
          <a:prstGeom prst="rect">
            <a:avLst/>
          </a:prstGeom>
        </p:spPr>
      </p:pic>
    </p:spTree>
    <p:extLst>
      <p:ext uri="{BB962C8B-B14F-4D97-AF65-F5344CB8AC3E}">
        <p14:creationId xmlns:p14="http://schemas.microsoft.com/office/powerpoint/2010/main" val="3945392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3526C4CE-8F2F-451A-BC70-AD74E8A8C183}"/>
              </a:ext>
            </a:extLst>
          </p:cNvPr>
          <p:cNvSpPr>
            <a:spLocks noGrp="1"/>
          </p:cNvSpPr>
          <p:nvPr>
            <p:ph type="title"/>
          </p:nvPr>
        </p:nvSpPr>
        <p:spPr/>
        <p:txBody>
          <a:bodyPr/>
          <a:lstStyle/>
          <a:p>
            <a:r>
              <a:rPr lang="nl-BE"/>
              <a:t>Ingangspoort 1: vertrekkende van de huisarts</a:t>
            </a:r>
          </a:p>
        </p:txBody>
      </p:sp>
      <p:sp>
        <p:nvSpPr>
          <p:cNvPr id="17" name="Stroomdiagram: Proces 16">
            <a:extLst>
              <a:ext uri="{FF2B5EF4-FFF2-40B4-BE49-F238E27FC236}">
                <a16:creationId xmlns:a16="http://schemas.microsoft.com/office/drawing/2014/main" id="{2F678A02-219A-437C-8465-ABE9C0BAA6DD}"/>
              </a:ext>
            </a:extLst>
          </p:cNvPr>
          <p:cNvSpPr/>
          <p:nvPr/>
        </p:nvSpPr>
        <p:spPr>
          <a:xfrm>
            <a:off x="3485543" y="2914387"/>
            <a:ext cx="1296729" cy="7639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a:latin typeface="FlandersArtSans-Regular" panose="020B0604020202020204" charset="0"/>
              </a:rPr>
              <a:t>Triage en organisatie opvolging</a:t>
            </a:r>
          </a:p>
        </p:txBody>
      </p:sp>
      <p:sp>
        <p:nvSpPr>
          <p:cNvPr id="20" name="Stroomdiagram: Proces 19">
            <a:extLst>
              <a:ext uri="{FF2B5EF4-FFF2-40B4-BE49-F238E27FC236}">
                <a16:creationId xmlns:a16="http://schemas.microsoft.com/office/drawing/2014/main" id="{D756BBD9-9F06-46C2-BE02-88722309BE05}"/>
              </a:ext>
            </a:extLst>
          </p:cNvPr>
          <p:cNvSpPr/>
          <p:nvPr/>
        </p:nvSpPr>
        <p:spPr>
          <a:xfrm>
            <a:off x="5212100" y="2914387"/>
            <a:ext cx="1296729" cy="7639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a:latin typeface="FlandersArtSans-Regular" panose="020B0604020202020204" charset="0"/>
              </a:rPr>
              <a:t>Call en/of huisbezoek</a:t>
            </a:r>
          </a:p>
        </p:txBody>
      </p:sp>
      <p:sp>
        <p:nvSpPr>
          <p:cNvPr id="21" name="Stroomdiagram: Proces 20">
            <a:extLst>
              <a:ext uri="{FF2B5EF4-FFF2-40B4-BE49-F238E27FC236}">
                <a16:creationId xmlns:a16="http://schemas.microsoft.com/office/drawing/2014/main" id="{09A268E2-4DAB-4113-B3ED-D21BBAD1BB5E}"/>
              </a:ext>
            </a:extLst>
          </p:cNvPr>
          <p:cNvSpPr/>
          <p:nvPr/>
        </p:nvSpPr>
        <p:spPr>
          <a:xfrm>
            <a:off x="6857634" y="2914387"/>
            <a:ext cx="1296729" cy="7639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a:latin typeface="FlandersArtSans-Regular" panose="020B0604020202020204" charset="0"/>
              </a:rPr>
              <a:t>Analyse en opvolging</a:t>
            </a:r>
          </a:p>
        </p:txBody>
      </p:sp>
      <p:cxnSp>
        <p:nvCxnSpPr>
          <p:cNvPr id="22" name="Rechte verbindingslijn met pijl 21">
            <a:extLst>
              <a:ext uri="{FF2B5EF4-FFF2-40B4-BE49-F238E27FC236}">
                <a16:creationId xmlns:a16="http://schemas.microsoft.com/office/drawing/2014/main" id="{E608E231-11D7-4858-9064-0092332EC778}"/>
              </a:ext>
            </a:extLst>
          </p:cNvPr>
          <p:cNvCxnSpPr>
            <a:cxnSpLocks/>
            <a:stCxn id="36" idx="6"/>
            <a:endCxn id="17" idx="1"/>
          </p:cNvCxnSpPr>
          <p:nvPr/>
        </p:nvCxnSpPr>
        <p:spPr>
          <a:xfrm>
            <a:off x="2921078" y="3296351"/>
            <a:ext cx="56446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1F0057F2-46A7-443E-9B26-2A71D8B47B5B}"/>
              </a:ext>
            </a:extLst>
          </p:cNvPr>
          <p:cNvCxnSpPr>
            <a:stCxn id="17" idx="3"/>
            <a:endCxn id="20" idx="1"/>
          </p:cNvCxnSpPr>
          <p:nvPr/>
        </p:nvCxnSpPr>
        <p:spPr>
          <a:xfrm>
            <a:off x="4782272" y="3296352"/>
            <a:ext cx="429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a:extLst>
              <a:ext uri="{FF2B5EF4-FFF2-40B4-BE49-F238E27FC236}">
                <a16:creationId xmlns:a16="http://schemas.microsoft.com/office/drawing/2014/main" id="{6C40085F-3DC7-455C-A505-1913BBA400E5}"/>
              </a:ext>
            </a:extLst>
          </p:cNvPr>
          <p:cNvCxnSpPr>
            <a:stCxn id="20" idx="3"/>
            <a:endCxn id="21" idx="1"/>
          </p:cNvCxnSpPr>
          <p:nvPr/>
        </p:nvCxnSpPr>
        <p:spPr>
          <a:xfrm>
            <a:off x="6508829" y="3296352"/>
            <a:ext cx="3488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id="{DDB6E7C3-7458-4F8F-9138-63595E1CCC5C}"/>
              </a:ext>
            </a:extLst>
          </p:cNvPr>
          <p:cNvSpPr txBox="1"/>
          <p:nvPr/>
        </p:nvSpPr>
        <p:spPr>
          <a:xfrm flipH="1">
            <a:off x="1578574" y="3812393"/>
            <a:ext cx="1708048" cy="1077218"/>
          </a:xfrm>
          <a:prstGeom prst="rect">
            <a:avLst/>
          </a:prstGeom>
          <a:noFill/>
        </p:spPr>
        <p:txBody>
          <a:bodyPr wrap="square" rtlCol="0">
            <a:spAutoFit/>
          </a:bodyPr>
          <a:lstStyle/>
          <a:p>
            <a:pPr marL="173038" indent="-173038">
              <a:buFontTx/>
              <a:buChar char="-"/>
            </a:pPr>
            <a:r>
              <a:rPr lang="nl-BE" sz="1200">
                <a:latin typeface="FlandersArtSans-Regular" panose="020B0604020202020204" charset="0"/>
              </a:rPr>
              <a:t>Via e-form COVID 19 – lokale aanmelding</a:t>
            </a:r>
          </a:p>
          <a:p>
            <a:pPr marL="173038" indent="-173038">
              <a:buFontTx/>
              <a:buChar char="-"/>
            </a:pPr>
            <a:r>
              <a:rPr lang="nl-BE" sz="1200">
                <a:latin typeface="FlandersArtSans-Regular" panose="020B0604020202020204" charset="0"/>
              </a:rPr>
              <a:t>O.b.v. informed consent</a:t>
            </a:r>
          </a:p>
          <a:p>
            <a:pPr marL="285750" indent="-285750">
              <a:buFontTx/>
              <a:buChar char="-"/>
            </a:pPr>
            <a:endParaRPr lang="nl-BE" sz="1400">
              <a:latin typeface="FlandersArtSans-Regular" panose="020B0604020202020204" charset="0"/>
            </a:endParaRPr>
          </a:p>
        </p:txBody>
      </p:sp>
      <p:sp>
        <p:nvSpPr>
          <p:cNvPr id="26" name="Stroomdiagram: Proces 25">
            <a:extLst>
              <a:ext uri="{FF2B5EF4-FFF2-40B4-BE49-F238E27FC236}">
                <a16:creationId xmlns:a16="http://schemas.microsoft.com/office/drawing/2014/main" id="{1E8B4094-CDB4-4CBE-9359-6F5BC412620C}"/>
              </a:ext>
            </a:extLst>
          </p:cNvPr>
          <p:cNvSpPr/>
          <p:nvPr/>
        </p:nvSpPr>
        <p:spPr>
          <a:xfrm>
            <a:off x="6863985" y="4108509"/>
            <a:ext cx="1296729" cy="7639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a:latin typeface="FlandersArtSans-Regular" panose="020B0604020202020204" charset="0"/>
              </a:rPr>
              <a:t>Inbreng centraal</a:t>
            </a:r>
          </a:p>
        </p:txBody>
      </p:sp>
      <p:cxnSp>
        <p:nvCxnSpPr>
          <p:cNvPr id="27" name="Verbindingslijn: gebogen 26">
            <a:extLst>
              <a:ext uri="{FF2B5EF4-FFF2-40B4-BE49-F238E27FC236}">
                <a16:creationId xmlns:a16="http://schemas.microsoft.com/office/drawing/2014/main" id="{768AFD5E-FF9C-4CDE-AFFA-23B9E56E3BBD}"/>
              </a:ext>
            </a:extLst>
          </p:cNvPr>
          <p:cNvCxnSpPr>
            <a:stCxn id="20" idx="3"/>
            <a:endCxn id="26" idx="1"/>
          </p:cNvCxnSpPr>
          <p:nvPr/>
        </p:nvCxnSpPr>
        <p:spPr>
          <a:xfrm>
            <a:off x="6508829" y="3296352"/>
            <a:ext cx="355156" cy="11941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7506BE89-78B5-4A1C-9106-0DBFD1AC8C2C}"/>
              </a:ext>
            </a:extLst>
          </p:cNvPr>
          <p:cNvSpPr txBox="1"/>
          <p:nvPr/>
        </p:nvSpPr>
        <p:spPr>
          <a:xfrm flipH="1">
            <a:off x="6738031" y="4866089"/>
            <a:ext cx="1708048" cy="1261884"/>
          </a:xfrm>
          <a:prstGeom prst="rect">
            <a:avLst/>
          </a:prstGeom>
          <a:noFill/>
        </p:spPr>
        <p:txBody>
          <a:bodyPr wrap="square" rtlCol="0">
            <a:spAutoFit/>
          </a:bodyPr>
          <a:lstStyle/>
          <a:p>
            <a:pPr marL="173038" indent="-173038">
              <a:buFontTx/>
              <a:buChar char="-"/>
            </a:pPr>
            <a:r>
              <a:rPr lang="nl-BE" sz="1200">
                <a:latin typeface="FlandersArtSans-Regular" panose="020B0604020202020204" charset="0"/>
              </a:rPr>
              <a:t>Via 02 214 19 19</a:t>
            </a:r>
          </a:p>
          <a:p>
            <a:pPr marL="173038" indent="-173038">
              <a:buFontTx/>
              <a:buChar char="-"/>
            </a:pPr>
            <a:r>
              <a:rPr lang="nl-BE" sz="1200">
                <a:latin typeface="FlandersArtSans-Regular" panose="020B0604020202020204" charset="0"/>
              </a:rPr>
              <a:t>Of via </a:t>
            </a:r>
            <a:br>
              <a:rPr lang="nl-BE" sz="1200">
                <a:latin typeface="FlandersArtSans-Regular" panose="020B0604020202020204" charset="0"/>
              </a:rPr>
            </a:br>
            <a:r>
              <a:rPr lang="nl-BE" sz="1200">
                <a:latin typeface="FlandersArtSans-Regular" panose="020B0604020202020204" charset="0"/>
              </a:rPr>
              <a:t>0800 11 888</a:t>
            </a:r>
          </a:p>
          <a:p>
            <a:pPr marL="173038" indent="-173038">
              <a:buFontTx/>
              <a:buChar char="-"/>
            </a:pPr>
            <a:r>
              <a:rPr lang="nl-BE" sz="1200">
                <a:latin typeface="FlandersArtSans-Regular" panose="020B0604020202020204" charset="0"/>
              </a:rPr>
              <a:t>… in afwachting van webform</a:t>
            </a:r>
          </a:p>
          <a:p>
            <a:pPr marL="285750" indent="-285750">
              <a:buFontTx/>
              <a:buChar char="-"/>
            </a:pPr>
            <a:endParaRPr lang="nl-BE" sz="1400">
              <a:latin typeface="FlandersArtSans-Regular" panose="020B0604020202020204" charset="0"/>
            </a:endParaRPr>
          </a:p>
        </p:txBody>
      </p:sp>
      <p:sp>
        <p:nvSpPr>
          <p:cNvPr id="29" name="Tekstvak 28">
            <a:extLst>
              <a:ext uri="{FF2B5EF4-FFF2-40B4-BE49-F238E27FC236}">
                <a16:creationId xmlns:a16="http://schemas.microsoft.com/office/drawing/2014/main" id="{E8B7B470-3DBA-4184-AC37-35EA47926F53}"/>
              </a:ext>
            </a:extLst>
          </p:cNvPr>
          <p:cNvSpPr txBox="1"/>
          <p:nvPr/>
        </p:nvSpPr>
        <p:spPr>
          <a:xfrm flipH="1">
            <a:off x="3298393" y="3812393"/>
            <a:ext cx="1708048" cy="892552"/>
          </a:xfrm>
          <a:prstGeom prst="rect">
            <a:avLst/>
          </a:prstGeom>
          <a:noFill/>
        </p:spPr>
        <p:txBody>
          <a:bodyPr wrap="square" rtlCol="0">
            <a:spAutoFit/>
          </a:bodyPr>
          <a:lstStyle/>
          <a:p>
            <a:pPr marL="173038" indent="-173038">
              <a:buFontTx/>
              <a:buChar char="-"/>
            </a:pPr>
            <a:r>
              <a:rPr lang="nl-BE" sz="1200">
                <a:latin typeface="FlandersArtSans-Regular" panose="020B0604020202020204" charset="0"/>
              </a:rPr>
              <a:t>Door mSPOC samen met coördinator van de pool</a:t>
            </a:r>
          </a:p>
          <a:p>
            <a:pPr marL="285750" indent="-285750">
              <a:buFontTx/>
              <a:buChar char="-"/>
            </a:pPr>
            <a:endParaRPr lang="nl-BE" sz="1400">
              <a:latin typeface="FlandersArtSans-Regular" panose="020B0604020202020204" charset="0"/>
            </a:endParaRPr>
          </a:p>
        </p:txBody>
      </p:sp>
      <p:sp>
        <p:nvSpPr>
          <p:cNvPr id="30" name="Tekstvak 29">
            <a:extLst>
              <a:ext uri="{FF2B5EF4-FFF2-40B4-BE49-F238E27FC236}">
                <a16:creationId xmlns:a16="http://schemas.microsoft.com/office/drawing/2014/main" id="{E7516C80-014B-4718-8C68-5971BD38FEFC}"/>
              </a:ext>
            </a:extLst>
          </p:cNvPr>
          <p:cNvSpPr txBox="1"/>
          <p:nvPr/>
        </p:nvSpPr>
        <p:spPr>
          <a:xfrm flipH="1">
            <a:off x="4999874" y="3812393"/>
            <a:ext cx="1739862" cy="2000548"/>
          </a:xfrm>
          <a:prstGeom prst="rect">
            <a:avLst/>
          </a:prstGeom>
          <a:noFill/>
        </p:spPr>
        <p:txBody>
          <a:bodyPr wrap="square" rtlCol="0">
            <a:spAutoFit/>
          </a:bodyPr>
          <a:lstStyle/>
          <a:p>
            <a:pPr marL="173038" indent="-173038">
              <a:buFontTx/>
              <a:buChar char="-"/>
            </a:pPr>
            <a:r>
              <a:rPr lang="nl-BE" sz="1200">
                <a:latin typeface="FlandersArtSans-Regular" panose="020B0604020202020204" charset="0"/>
              </a:rPr>
              <a:t>Ondersteuning, contactopsporing, brononderzoek </a:t>
            </a:r>
          </a:p>
          <a:p>
            <a:pPr marL="173038" indent="-173038">
              <a:buFontTx/>
              <a:buChar char="-"/>
            </a:pPr>
            <a:r>
              <a:rPr lang="nl-BE" sz="1200">
                <a:latin typeface="FlandersArtSans-Regular" panose="020B0604020202020204" charset="0"/>
              </a:rPr>
              <a:t>Door maatschappelijk werkers, buurtwerkers, gekwalificeerde vrijwilligers, …</a:t>
            </a:r>
          </a:p>
          <a:p>
            <a:pPr marL="285750" indent="-285750">
              <a:buFontTx/>
              <a:buChar char="-"/>
            </a:pPr>
            <a:endParaRPr lang="nl-BE" sz="1400">
              <a:latin typeface="FlandersArtSans-Regular" panose="020B0604020202020204" charset="0"/>
            </a:endParaRPr>
          </a:p>
        </p:txBody>
      </p:sp>
      <p:sp>
        <p:nvSpPr>
          <p:cNvPr id="31" name="Tekstvak 30">
            <a:extLst>
              <a:ext uri="{FF2B5EF4-FFF2-40B4-BE49-F238E27FC236}">
                <a16:creationId xmlns:a16="http://schemas.microsoft.com/office/drawing/2014/main" id="{B7B58342-A49E-45B7-B8CE-4FE89754DBBB}"/>
              </a:ext>
            </a:extLst>
          </p:cNvPr>
          <p:cNvSpPr txBox="1"/>
          <p:nvPr/>
        </p:nvSpPr>
        <p:spPr>
          <a:xfrm flipH="1">
            <a:off x="8095904" y="2998033"/>
            <a:ext cx="1296729" cy="461665"/>
          </a:xfrm>
          <a:prstGeom prst="rect">
            <a:avLst/>
          </a:prstGeom>
          <a:noFill/>
        </p:spPr>
        <p:txBody>
          <a:bodyPr wrap="square" rtlCol="0">
            <a:spAutoFit/>
          </a:bodyPr>
          <a:lstStyle/>
          <a:p>
            <a:pPr marL="173038" indent="-173038">
              <a:buFontTx/>
              <a:buChar char="-"/>
            </a:pPr>
            <a:r>
              <a:rPr lang="nl-BE" sz="1200">
                <a:latin typeface="FlandersArtSans-Regular" panose="020B0604020202020204" charset="0"/>
              </a:rPr>
              <a:t>Door </a:t>
            </a:r>
            <a:br>
              <a:rPr lang="nl-BE" sz="1200">
                <a:latin typeface="FlandersArtSans-Regular" panose="020B0604020202020204" charset="0"/>
              </a:rPr>
            </a:br>
            <a:r>
              <a:rPr lang="nl-BE" sz="1200">
                <a:latin typeface="FlandersArtSans-Regular" panose="020B0604020202020204" charset="0"/>
              </a:rPr>
              <a:t>COVID-19 team</a:t>
            </a:r>
            <a:endParaRPr lang="nl-BE" sz="1400">
              <a:latin typeface="FlandersArtSans-Regular" panose="020B0604020202020204" charset="0"/>
            </a:endParaRPr>
          </a:p>
        </p:txBody>
      </p:sp>
      <p:cxnSp>
        <p:nvCxnSpPr>
          <p:cNvPr id="33" name="Verbindingslijn: gebogen 32">
            <a:extLst>
              <a:ext uri="{FF2B5EF4-FFF2-40B4-BE49-F238E27FC236}">
                <a16:creationId xmlns:a16="http://schemas.microsoft.com/office/drawing/2014/main" id="{AE9A26BB-30D5-411C-BE4F-B39A01A17FD1}"/>
              </a:ext>
            </a:extLst>
          </p:cNvPr>
          <p:cNvCxnSpPr>
            <a:stCxn id="21" idx="0"/>
            <a:endCxn id="17" idx="0"/>
          </p:cNvCxnSpPr>
          <p:nvPr/>
        </p:nvCxnSpPr>
        <p:spPr>
          <a:xfrm rot="16200000" flipV="1">
            <a:off x="5819954" y="1228341"/>
            <a:ext cx="12700" cy="3372091"/>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Ovaal 35">
            <a:extLst>
              <a:ext uri="{FF2B5EF4-FFF2-40B4-BE49-F238E27FC236}">
                <a16:creationId xmlns:a16="http://schemas.microsoft.com/office/drawing/2014/main" id="{5521644D-0A0A-46B5-B9D2-1A5FD49F6812}"/>
              </a:ext>
            </a:extLst>
          </p:cNvPr>
          <p:cNvSpPr/>
          <p:nvPr/>
        </p:nvSpPr>
        <p:spPr>
          <a:xfrm>
            <a:off x="2006678" y="2839151"/>
            <a:ext cx="914400" cy="914400"/>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BE" sz="1200">
                <a:solidFill>
                  <a:srgbClr val="002060"/>
                </a:solidFill>
                <a:latin typeface="FlandersArtSans-Regular" panose="020B0604020202020204" charset="0"/>
              </a:rPr>
              <a:t>HA vraagt op-volging</a:t>
            </a:r>
          </a:p>
        </p:txBody>
      </p:sp>
    </p:spTree>
    <p:extLst>
      <p:ext uri="{BB962C8B-B14F-4D97-AF65-F5344CB8AC3E}">
        <p14:creationId xmlns:p14="http://schemas.microsoft.com/office/powerpoint/2010/main" val="173095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57BACBA-BC34-4CF7-A0BF-AED4B9B6E054}"/>
              </a:ext>
            </a:extLst>
          </p:cNvPr>
          <p:cNvSpPr>
            <a:spLocks noGrp="1"/>
          </p:cNvSpPr>
          <p:nvPr>
            <p:ph type="title"/>
          </p:nvPr>
        </p:nvSpPr>
        <p:spPr>
          <a:xfrm>
            <a:off x="1289957" y="756000"/>
            <a:ext cx="10326043" cy="1116000"/>
          </a:xfrm>
        </p:spPr>
        <p:txBody>
          <a:bodyPr/>
          <a:lstStyle/>
          <a:p>
            <a:r>
              <a:rPr lang="nl-BE"/>
              <a:t>Ingangspoort 2: via de mSPOC</a:t>
            </a:r>
          </a:p>
        </p:txBody>
      </p:sp>
      <p:sp>
        <p:nvSpPr>
          <p:cNvPr id="17" name="Stroomdiagram: Proces 16">
            <a:extLst>
              <a:ext uri="{FF2B5EF4-FFF2-40B4-BE49-F238E27FC236}">
                <a16:creationId xmlns:a16="http://schemas.microsoft.com/office/drawing/2014/main" id="{6FAE41B7-3BC1-48B4-A3B6-1CC4CF997E09}"/>
              </a:ext>
            </a:extLst>
          </p:cNvPr>
          <p:cNvSpPr/>
          <p:nvPr/>
        </p:nvSpPr>
        <p:spPr>
          <a:xfrm>
            <a:off x="4327371" y="3857814"/>
            <a:ext cx="1296729" cy="7639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a:latin typeface="FlandersArtSans-Regular" panose="020B0604020202020204" charset="0"/>
              </a:rPr>
              <a:t>Triage en organisatie opvolging</a:t>
            </a:r>
          </a:p>
        </p:txBody>
      </p:sp>
      <p:sp>
        <p:nvSpPr>
          <p:cNvPr id="19" name="Stroomdiagram: Proces 18">
            <a:extLst>
              <a:ext uri="{FF2B5EF4-FFF2-40B4-BE49-F238E27FC236}">
                <a16:creationId xmlns:a16="http://schemas.microsoft.com/office/drawing/2014/main" id="{E9F2C21F-8E29-45C1-9016-96CF94CD99EC}"/>
              </a:ext>
            </a:extLst>
          </p:cNvPr>
          <p:cNvSpPr/>
          <p:nvPr/>
        </p:nvSpPr>
        <p:spPr>
          <a:xfrm>
            <a:off x="6053928" y="3857814"/>
            <a:ext cx="1296729" cy="7639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a:latin typeface="FlandersArtSans-Regular" panose="020B0604020202020204" charset="0"/>
              </a:rPr>
              <a:t>Call en/of huisbezoek</a:t>
            </a:r>
          </a:p>
        </p:txBody>
      </p:sp>
      <p:sp>
        <p:nvSpPr>
          <p:cNvPr id="20" name="Stroomdiagram: Proces 19">
            <a:extLst>
              <a:ext uri="{FF2B5EF4-FFF2-40B4-BE49-F238E27FC236}">
                <a16:creationId xmlns:a16="http://schemas.microsoft.com/office/drawing/2014/main" id="{17346C76-0BE4-4978-BD83-5CA6DA84D04C}"/>
              </a:ext>
            </a:extLst>
          </p:cNvPr>
          <p:cNvSpPr/>
          <p:nvPr/>
        </p:nvSpPr>
        <p:spPr>
          <a:xfrm>
            <a:off x="7699462" y="3857814"/>
            <a:ext cx="1296729" cy="7639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a:latin typeface="FlandersArtSans-Regular" panose="020B0604020202020204" charset="0"/>
              </a:rPr>
              <a:t>Analyse en opvolging</a:t>
            </a:r>
          </a:p>
        </p:txBody>
      </p:sp>
      <p:cxnSp>
        <p:nvCxnSpPr>
          <p:cNvPr id="22" name="Rechte verbindingslijn met pijl 21">
            <a:extLst>
              <a:ext uri="{FF2B5EF4-FFF2-40B4-BE49-F238E27FC236}">
                <a16:creationId xmlns:a16="http://schemas.microsoft.com/office/drawing/2014/main" id="{F777DDE0-9C59-4069-BFFF-2177AA9E4E6E}"/>
              </a:ext>
            </a:extLst>
          </p:cNvPr>
          <p:cNvCxnSpPr>
            <a:cxnSpLocks/>
            <a:stCxn id="39" idx="6"/>
            <a:endCxn id="17" idx="1"/>
          </p:cNvCxnSpPr>
          <p:nvPr/>
        </p:nvCxnSpPr>
        <p:spPr>
          <a:xfrm>
            <a:off x="3762906" y="4239778"/>
            <a:ext cx="56446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a:extLst>
              <a:ext uri="{FF2B5EF4-FFF2-40B4-BE49-F238E27FC236}">
                <a16:creationId xmlns:a16="http://schemas.microsoft.com/office/drawing/2014/main" id="{8A487890-6C29-42BB-BC41-0557FE74951E}"/>
              </a:ext>
            </a:extLst>
          </p:cNvPr>
          <p:cNvCxnSpPr>
            <a:stCxn id="17" idx="3"/>
            <a:endCxn id="19" idx="1"/>
          </p:cNvCxnSpPr>
          <p:nvPr/>
        </p:nvCxnSpPr>
        <p:spPr>
          <a:xfrm>
            <a:off x="5624100" y="4239779"/>
            <a:ext cx="429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7A195425-20A2-48E0-95BA-19BC541B92FA}"/>
              </a:ext>
            </a:extLst>
          </p:cNvPr>
          <p:cNvCxnSpPr>
            <a:stCxn id="19" idx="3"/>
            <a:endCxn id="20" idx="1"/>
          </p:cNvCxnSpPr>
          <p:nvPr/>
        </p:nvCxnSpPr>
        <p:spPr>
          <a:xfrm>
            <a:off x="7350657" y="4239779"/>
            <a:ext cx="3488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Stroomdiagram: Proces 26">
            <a:extLst>
              <a:ext uri="{FF2B5EF4-FFF2-40B4-BE49-F238E27FC236}">
                <a16:creationId xmlns:a16="http://schemas.microsoft.com/office/drawing/2014/main" id="{FC582262-EF17-4A08-9FB9-64F4C6F0F393}"/>
              </a:ext>
            </a:extLst>
          </p:cNvPr>
          <p:cNvSpPr/>
          <p:nvPr/>
        </p:nvSpPr>
        <p:spPr>
          <a:xfrm>
            <a:off x="7705813" y="5051936"/>
            <a:ext cx="1296729" cy="7639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a:latin typeface="FlandersArtSans-Regular" panose="020B0604020202020204" charset="0"/>
              </a:rPr>
              <a:t>Inbreng centraal</a:t>
            </a:r>
          </a:p>
        </p:txBody>
      </p:sp>
      <p:cxnSp>
        <p:nvCxnSpPr>
          <p:cNvPr id="28" name="Verbindingslijn: gebogen 27">
            <a:extLst>
              <a:ext uri="{FF2B5EF4-FFF2-40B4-BE49-F238E27FC236}">
                <a16:creationId xmlns:a16="http://schemas.microsoft.com/office/drawing/2014/main" id="{C8F57EE2-58F7-45C3-AF80-77CE7B92F063}"/>
              </a:ext>
            </a:extLst>
          </p:cNvPr>
          <p:cNvCxnSpPr>
            <a:stCxn id="19" idx="3"/>
            <a:endCxn id="27" idx="1"/>
          </p:cNvCxnSpPr>
          <p:nvPr/>
        </p:nvCxnSpPr>
        <p:spPr>
          <a:xfrm>
            <a:off x="7350657" y="4239779"/>
            <a:ext cx="355156" cy="11941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kstvak 33">
            <a:extLst>
              <a:ext uri="{FF2B5EF4-FFF2-40B4-BE49-F238E27FC236}">
                <a16:creationId xmlns:a16="http://schemas.microsoft.com/office/drawing/2014/main" id="{6E902461-5075-4B89-A7F8-08196D6F3971}"/>
              </a:ext>
            </a:extLst>
          </p:cNvPr>
          <p:cNvSpPr txBox="1"/>
          <p:nvPr/>
        </p:nvSpPr>
        <p:spPr>
          <a:xfrm flipH="1">
            <a:off x="3851013" y="2342021"/>
            <a:ext cx="3575427" cy="892552"/>
          </a:xfrm>
          <a:prstGeom prst="rect">
            <a:avLst/>
          </a:prstGeom>
          <a:noFill/>
        </p:spPr>
        <p:txBody>
          <a:bodyPr wrap="square" rtlCol="0">
            <a:spAutoFit/>
          </a:bodyPr>
          <a:lstStyle/>
          <a:p>
            <a:pPr marL="173038" indent="-173038">
              <a:buFontTx/>
              <a:buChar char="-"/>
            </a:pPr>
            <a:r>
              <a:rPr lang="nl-BE" sz="1200">
                <a:latin typeface="FlandersArtSans-Regular" panose="020B0604020202020204" charset="0"/>
              </a:rPr>
              <a:t>In overleg met COVID 19 team en lokaal bestuur (vnl. brononderzoek)</a:t>
            </a:r>
          </a:p>
          <a:p>
            <a:pPr marL="173038" indent="-173038">
              <a:buFontTx/>
              <a:buChar char="-"/>
            </a:pPr>
            <a:r>
              <a:rPr lang="nl-BE" sz="1200">
                <a:latin typeface="FlandersArtSans-Regular" panose="020B0604020202020204" charset="0"/>
              </a:rPr>
              <a:t>O.b.v. lijst nieuwe besmettingen (controletoren)</a:t>
            </a:r>
          </a:p>
          <a:p>
            <a:pPr marL="285750" indent="-285750">
              <a:buFontTx/>
              <a:buChar char="-"/>
            </a:pPr>
            <a:endParaRPr lang="nl-BE" sz="1400">
              <a:latin typeface="FlandersArtSans-Regular" panose="020B0604020202020204" charset="0"/>
            </a:endParaRPr>
          </a:p>
        </p:txBody>
      </p:sp>
      <p:cxnSp>
        <p:nvCxnSpPr>
          <p:cNvPr id="36" name="Verbindingslijn: gebogen 35">
            <a:extLst>
              <a:ext uri="{FF2B5EF4-FFF2-40B4-BE49-F238E27FC236}">
                <a16:creationId xmlns:a16="http://schemas.microsoft.com/office/drawing/2014/main" id="{83E3E004-F128-4C45-90B2-9A53236F4775}"/>
              </a:ext>
            </a:extLst>
          </p:cNvPr>
          <p:cNvCxnSpPr>
            <a:stCxn id="20" idx="0"/>
            <a:endCxn id="17" idx="0"/>
          </p:cNvCxnSpPr>
          <p:nvPr/>
        </p:nvCxnSpPr>
        <p:spPr>
          <a:xfrm rot="16200000" flipV="1">
            <a:off x="6661782" y="2171768"/>
            <a:ext cx="12700" cy="3372091"/>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Ovaal 37">
            <a:extLst>
              <a:ext uri="{FF2B5EF4-FFF2-40B4-BE49-F238E27FC236}">
                <a16:creationId xmlns:a16="http://schemas.microsoft.com/office/drawing/2014/main" id="{3133627C-6261-445E-BBBF-33028525A653}"/>
              </a:ext>
            </a:extLst>
          </p:cNvPr>
          <p:cNvSpPr/>
          <p:nvPr/>
        </p:nvSpPr>
        <p:spPr>
          <a:xfrm>
            <a:off x="2848506" y="2484222"/>
            <a:ext cx="914400" cy="914400"/>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BE" sz="1200">
                <a:solidFill>
                  <a:srgbClr val="002060"/>
                </a:solidFill>
                <a:latin typeface="FlandersArtSans-Regular" panose="020B0604020202020204" charset="0"/>
              </a:rPr>
              <a:t>mSPOC vraagt onder-zoek</a:t>
            </a:r>
          </a:p>
        </p:txBody>
      </p:sp>
      <p:sp>
        <p:nvSpPr>
          <p:cNvPr id="39" name="Ovaal 38">
            <a:extLst>
              <a:ext uri="{FF2B5EF4-FFF2-40B4-BE49-F238E27FC236}">
                <a16:creationId xmlns:a16="http://schemas.microsoft.com/office/drawing/2014/main" id="{8705852C-7159-4387-A1B7-8FF0B8AE484C}"/>
              </a:ext>
            </a:extLst>
          </p:cNvPr>
          <p:cNvSpPr/>
          <p:nvPr/>
        </p:nvSpPr>
        <p:spPr>
          <a:xfrm>
            <a:off x="2848506" y="3782578"/>
            <a:ext cx="914400" cy="914400"/>
          </a:xfrm>
          <a:prstGeom prst="ellipse">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BE" sz="1200">
                <a:solidFill>
                  <a:srgbClr val="9B9B9B"/>
                </a:solidFill>
                <a:latin typeface="FlandersArtSans-Regular" panose="020B0604020202020204" charset="0"/>
              </a:rPr>
              <a:t>HA vraagt op-volging</a:t>
            </a:r>
          </a:p>
        </p:txBody>
      </p:sp>
      <p:cxnSp>
        <p:nvCxnSpPr>
          <p:cNvPr id="40" name="Verbindingslijn: gebogen 39">
            <a:extLst>
              <a:ext uri="{FF2B5EF4-FFF2-40B4-BE49-F238E27FC236}">
                <a16:creationId xmlns:a16="http://schemas.microsoft.com/office/drawing/2014/main" id="{005658B4-309F-4CC4-BA1E-77F39F91C3BD}"/>
              </a:ext>
            </a:extLst>
          </p:cNvPr>
          <p:cNvCxnSpPr>
            <a:stCxn id="38" idx="6"/>
            <a:endCxn id="17" idx="1"/>
          </p:cNvCxnSpPr>
          <p:nvPr/>
        </p:nvCxnSpPr>
        <p:spPr>
          <a:xfrm>
            <a:off x="3762906" y="2941422"/>
            <a:ext cx="564465" cy="1298357"/>
          </a:xfrm>
          <a:prstGeom prst="bentConnector3">
            <a:avLst>
              <a:gd name="adj1" fmla="val 1794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40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DE3519E4-99AF-499C-A9F3-B8F887A48761}"/>
              </a:ext>
            </a:extLst>
          </p:cNvPr>
          <p:cNvSpPr>
            <a:spLocks noGrp="1"/>
          </p:cNvSpPr>
          <p:nvPr>
            <p:ph type="title"/>
          </p:nvPr>
        </p:nvSpPr>
        <p:spPr>
          <a:xfrm>
            <a:off x="212271" y="756000"/>
            <a:ext cx="11403729" cy="1116000"/>
          </a:xfrm>
        </p:spPr>
        <p:txBody>
          <a:bodyPr/>
          <a:lstStyle/>
          <a:p>
            <a:r>
              <a:rPr lang="nl-BE"/>
              <a:t>Ingangspoort 3: vanuit het centrale contact center of team Infectieziekten</a:t>
            </a:r>
          </a:p>
        </p:txBody>
      </p:sp>
      <p:sp>
        <p:nvSpPr>
          <p:cNvPr id="21" name="Explosie: 8 punten 20">
            <a:extLst>
              <a:ext uri="{FF2B5EF4-FFF2-40B4-BE49-F238E27FC236}">
                <a16:creationId xmlns:a16="http://schemas.microsoft.com/office/drawing/2014/main" id="{EF857F19-5388-4B6B-B327-584AA92AC280}"/>
              </a:ext>
            </a:extLst>
          </p:cNvPr>
          <p:cNvSpPr/>
          <p:nvPr/>
        </p:nvSpPr>
        <p:spPr>
          <a:xfrm rot="674421">
            <a:off x="3508193" y="4054402"/>
            <a:ext cx="1422739" cy="855698"/>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BE" sz="1400"/>
              <a:t>SLA</a:t>
            </a:r>
          </a:p>
        </p:txBody>
      </p:sp>
      <p:sp>
        <p:nvSpPr>
          <p:cNvPr id="22" name="Stroomdiagram: Proces 21">
            <a:extLst>
              <a:ext uri="{FF2B5EF4-FFF2-40B4-BE49-F238E27FC236}">
                <a16:creationId xmlns:a16="http://schemas.microsoft.com/office/drawing/2014/main" id="{7E60EB60-B26E-445E-8CED-AD5C34B51125}"/>
              </a:ext>
            </a:extLst>
          </p:cNvPr>
          <p:cNvSpPr/>
          <p:nvPr/>
        </p:nvSpPr>
        <p:spPr>
          <a:xfrm>
            <a:off x="4182227" y="3288129"/>
            <a:ext cx="1296729" cy="7639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a:latin typeface="FlandersArtSans-Regular" panose="020B0604020202020204" charset="0"/>
              </a:rPr>
              <a:t>Triage en organisatie opvolging</a:t>
            </a:r>
          </a:p>
        </p:txBody>
      </p:sp>
      <p:sp>
        <p:nvSpPr>
          <p:cNvPr id="26" name="Stroomdiagram: Proces 25">
            <a:extLst>
              <a:ext uri="{FF2B5EF4-FFF2-40B4-BE49-F238E27FC236}">
                <a16:creationId xmlns:a16="http://schemas.microsoft.com/office/drawing/2014/main" id="{5B7845CE-A9C6-47E1-8F4B-C63567A968B4}"/>
              </a:ext>
            </a:extLst>
          </p:cNvPr>
          <p:cNvSpPr/>
          <p:nvPr/>
        </p:nvSpPr>
        <p:spPr>
          <a:xfrm>
            <a:off x="5908784" y="3288129"/>
            <a:ext cx="1296729" cy="7639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a:latin typeface="FlandersArtSans-Regular" panose="020B0604020202020204" charset="0"/>
              </a:rPr>
              <a:t>Call en/of huisbezoek</a:t>
            </a:r>
          </a:p>
        </p:txBody>
      </p:sp>
      <p:sp>
        <p:nvSpPr>
          <p:cNvPr id="27" name="Stroomdiagram: Proces 26">
            <a:extLst>
              <a:ext uri="{FF2B5EF4-FFF2-40B4-BE49-F238E27FC236}">
                <a16:creationId xmlns:a16="http://schemas.microsoft.com/office/drawing/2014/main" id="{A0F691A6-E6EF-4219-A423-6B7D9479AECB}"/>
              </a:ext>
            </a:extLst>
          </p:cNvPr>
          <p:cNvSpPr/>
          <p:nvPr/>
        </p:nvSpPr>
        <p:spPr>
          <a:xfrm>
            <a:off x="7554318" y="3288129"/>
            <a:ext cx="1296729" cy="7639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a:latin typeface="FlandersArtSans-Regular" panose="020B0604020202020204" charset="0"/>
              </a:rPr>
              <a:t>Analyse en opvolging</a:t>
            </a:r>
          </a:p>
        </p:txBody>
      </p:sp>
      <p:cxnSp>
        <p:nvCxnSpPr>
          <p:cNvPr id="28" name="Rechte verbindingslijn met pijl 27">
            <a:extLst>
              <a:ext uri="{FF2B5EF4-FFF2-40B4-BE49-F238E27FC236}">
                <a16:creationId xmlns:a16="http://schemas.microsoft.com/office/drawing/2014/main" id="{5317C3DD-A852-4445-BBFC-4154A2C321AC}"/>
              </a:ext>
            </a:extLst>
          </p:cNvPr>
          <p:cNvCxnSpPr>
            <a:cxnSpLocks/>
            <a:stCxn id="38" idx="6"/>
            <a:endCxn id="22" idx="1"/>
          </p:cNvCxnSpPr>
          <p:nvPr/>
        </p:nvCxnSpPr>
        <p:spPr>
          <a:xfrm>
            <a:off x="3618142" y="3670094"/>
            <a:ext cx="564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792E5F56-83DE-41A9-AC81-B83631208AE3}"/>
              </a:ext>
            </a:extLst>
          </p:cNvPr>
          <p:cNvCxnSpPr>
            <a:stCxn id="22" idx="3"/>
            <a:endCxn id="26" idx="1"/>
          </p:cNvCxnSpPr>
          <p:nvPr/>
        </p:nvCxnSpPr>
        <p:spPr>
          <a:xfrm>
            <a:off x="5478956" y="3670094"/>
            <a:ext cx="429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8C2A648E-E900-44A0-A29A-39DF7A7161C2}"/>
              </a:ext>
            </a:extLst>
          </p:cNvPr>
          <p:cNvCxnSpPr>
            <a:stCxn id="26" idx="3"/>
            <a:endCxn id="27" idx="1"/>
          </p:cNvCxnSpPr>
          <p:nvPr/>
        </p:nvCxnSpPr>
        <p:spPr>
          <a:xfrm>
            <a:off x="7205513" y="3670094"/>
            <a:ext cx="3488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Stroomdiagram: Proces 30">
            <a:extLst>
              <a:ext uri="{FF2B5EF4-FFF2-40B4-BE49-F238E27FC236}">
                <a16:creationId xmlns:a16="http://schemas.microsoft.com/office/drawing/2014/main" id="{F6E71313-4B15-4474-A34A-0FCAB99926FF}"/>
              </a:ext>
            </a:extLst>
          </p:cNvPr>
          <p:cNvSpPr/>
          <p:nvPr/>
        </p:nvSpPr>
        <p:spPr>
          <a:xfrm>
            <a:off x="7560669" y="4482251"/>
            <a:ext cx="1296729" cy="7639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a:latin typeface="FlandersArtSans-Regular" panose="020B0604020202020204" charset="0"/>
              </a:rPr>
              <a:t>Inbreng centraal</a:t>
            </a:r>
          </a:p>
        </p:txBody>
      </p:sp>
      <p:cxnSp>
        <p:nvCxnSpPr>
          <p:cNvPr id="32" name="Verbindingslijn: gebogen 31">
            <a:extLst>
              <a:ext uri="{FF2B5EF4-FFF2-40B4-BE49-F238E27FC236}">
                <a16:creationId xmlns:a16="http://schemas.microsoft.com/office/drawing/2014/main" id="{E3EE7367-76F9-4E2C-ADC7-FE62BE459AD2}"/>
              </a:ext>
            </a:extLst>
          </p:cNvPr>
          <p:cNvCxnSpPr>
            <a:stCxn id="26" idx="3"/>
            <a:endCxn id="31" idx="1"/>
          </p:cNvCxnSpPr>
          <p:nvPr/>
        </p:nvCxnSpPr>
        <p:spPr>
          <a:xfrm>
            <a:off x="7205513" y="3670094"/>
            <a:ext cx="355156" cy="11941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Verbindingslijn: gebogen 33">
            <a:extLst>
              <a:ext uri="{FF2B5EF4-FFF2-40B4-BE49-F238E27FC236}">
                <a16:creationId xmlns:a16="http://schemas.microsoft.com/office/drawing/2014/main" id="{45D9C2DF-C5E3-45FE-9A7A-88DCE0340328}"/>
              </a:ext>
            </a:extLst>
          </p:cNvPr>
          <p:cNvCxnSpPr>
            <a:stCxn id="27" idx="0"/>
            <a:endCxn id="22" idx="0"/>
          </p:cNvCxnSpPr>
          <p:nvPr/>
        </p:nvCxnSpPr>
        <p:spPr>
          <a:xfrm rot="16200000" flipV="1">
            <a:off x="6516638" y="1602083"/>
            <a:ext cx="12700" cy="3372091"/>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Ovaal 35">
            <a:extLst>
              <a:ext uri="{FF2B5EF4-FFF2-40B4-BE49-F238E27FC236}">
                <a16:creationId xmlns:a16="http://schemas.microsoft.com/office/drawing/2014/main" id="{D5C5DE59-34F2-467E-A451-7968B7113BEF}"/>
              </a:ext>
            </a:extLst>
          </p:cNvPr>
          <p:cNvSpPr/>
          <p:nvPr/>
        </p:nvSpPr>
        <p:spPr>
          <a:xfrm>
            <a:off x="2703742" y="1841295"/>
            <a:ext cx="914400" cy="9144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BE" sz="1200">
                <a:solidFill>
                  <a:schemeClr val="bg1">
                    <a:lumMod val="85000"/>
                  </a:schemeClr>
                </a:solidFill>
                <a:latin typeface="FlandersArtSans-Regular" panose="020B0604020202020204" charset="0"/>
              </a:rPr>
              <a:t>mSPOC vraagt onder-zoek</a:t>
            </a:r>
          </a:p>
        </p:txBody>
      </p:sp>
      <p:sp>
        <p:nvSpPr>
          <p:cNvPr id="38" name="Ovaal 37">
            <a:extLst>
              <a:ext uri="{FF2B5EF4-FFF2-40B4-BE49-F238E27FC236}">
                <a16:creationId xmlns:a16="http://schemas.microsoft.com/office/drawing/2014/main" id="{F28EECF9-12E7-461B-BB82-770938774B89}"/>
              </a:ext>
            </a:extLst>
          </p:cNvPr>
          <p:cNvSpPr/>
          <p:nvPr/>
        </p:nvSpPr>
        <p:spPr>
          <a:xfrm>
            <a:off x="2703742" y="3212894"/>
            <a:ext cx="914400" cy="9144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BE" sz="1200">
                <a:solidFill>
                  <a:schemeClr val="bg1">
                    <a:lumMod val="85000"/>
                  </a:schemeClr>
                </a:solidFill>
                <a:latin typeface="FlandersArtSans-Regular" panose="020B0604020202020204" charset="0"/>
              </a:rPr>
              <a:t>HA vraagt op-volging</a:t>
            </a:r>
          </a:p>
        </p:txBody>
      </p:sp>
      <p:cxnSp>
        <p:nvCxnSpPr>
          <p:cNvPr id="39" name="Verbindingslijn: gebogen 38">
            <a:extLst>
              <a:ext uri="{FF2B5EF4-FFF2-40B4-BE49-F238E27FC236}">
                <a16:creationId xmlns:a16="http://schemas.microsoft.com/office/drawing/2014/main" id="{CB056BBA-065E-4A11-A3A0-8CEA654F91DC}"/>
              </a:ext>
            </a:extLst>
          </p:cNvPr>
          <p:cNvCxnSpPr>
            <a:stCxn id="36" idx="6"/>
            <a:endCxn id="22" idx="1"/>
          </p:cNvCxnSpPr>
          <p:nvPr/>
        </p:nvCxnSpPr>
        <p:spPr>
          <a:xfrm>
            <a:off x="3618142" y="2298495"/>
            <a:ext cx="564085" cy="137159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vaal 39">
            <a:extLst>
              <a:ext uri="{FF2B5EF4-FFF2-40B4-BE49-F238E27FC236}">
                <a16:creationId xmlns:a16="http://schemas.microsoft.com/office/drawing/2014/main" id="{3A8417CA-C4C8-408F-B93C-581FA2177A17}"/>
              </a:ext>
            </a:extLst>
          </p:cNvPr>
          <p:cNvSpPr/>
          <p:nvPr/>
        </p:nvSpPr>
        <p:spPr>
          <a:xfrm>
            <a:off x="2703742" y="4584493"/>
            <a:ext cx="914400" cy="914400"/>
          </a:xfrm>
          <a:prstGeom prst="ellipse">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BE" sz="1200">
                <a:solidFill>
                  <a:srgbClr val="002060"/>
                </a:solidFill>
                <a:latin typeface="FlandersArtSans-Regular" panose="020B0604020202020204" charset="0"/>
              </a:rPr>
              <a:t>Centraal vraagt huis-bezoek </a:t>
            </a:r>
          </a:p>
        </p:txBody>
      </p:sp>
      <p:cxnSp>
        <p:nvCxnSpPr>
          <p:cNvPr id="41" name="Verbindingslijn: gebogen 40">
            <a:extLst>
              <a:ext uri="{FF2B5EF4-FFF2-40B4-BE49-F238E27FC236}">
                <a16:creationId xmlns:a16="http://schemas.microsoft.com/office/drawing/2014/main" id="{71A134A4-E43B-4977-A901-D9AA2F44ADE3}"/>
              </a:ext>
            </a:extLst>
          </p:cNvPr>
          <p:cNvCxnSpPr>
            <a:stCxn id="40" idx="6"/>
            <a:endCxn id="22" idx="1"/>
          </p:cNvCxnSpPr>
          <p:nvPr/>
        </p:nvCxnSpPr>
        <p:spPr>
          <a:xfrm flipV="1">
            <a:off x="3618142" y="3670094"/>
            <a:ext cx="564085" cy="13715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kstvak 41">
            <a:extLst>
              <a:ext uri="{FF2B5EF4-FFF2-40B4-BE49-F238E27FC236}">
                <a16:creationId xmlns:a16="http://schemas.microsoft.com/office/drawing/2014/main" id="{B1ED1D63-CADD-4A0F-BC2F-9A63CE460D7B}"/>
              </a:ext>
            </a:extLst>
          </p:cNvPr>
          <p:cNvSpPr txBox="1"/>
          <p:nvPr/>
        </p:nvSpPr>
        <p:spPr>
          <a:xfrm flipH="1">
            <a:off x="3425012" y="5294407"/>
            <a:ext cx="2277085" cy="830997"/>
          </a:xfrm>
          <a:prstGeom prst="rect">
            <a:avLst/>
          </a:prstGeom>
          <a:noFill/>
        </p:spPr>
        <p:txBody>
          <a:bodyPr wrap="square" rtlCol="0">
            <a:spAutoFit/>
          </a:bodyPr>
          <a:lstStyle>
            <a:defPPr>
              <a:defRPr lang="nl-BE"/>
            </a:defPPr>
            <a:lvl1pPr marL="173038" indent="-173038">
              <a:buFontTx/>
              <a:buChar char="-"/>
              <a:defRPr sz="1200">
                <a:latin typeface="FlandersArtSans-Regular" panose="020B0604020202020204" charset="0"/>
              </a:defRPr>
            </a:lvl1pPr>
          </a:lstStyle>
          <a:p>
            <a:r>
              <a:rPr lang="nl-BE"/>
              <a:t>Inzake complexe contactsituaties (contactopsporing)</a:t>
            </a:r>
          </a:p>
          <a:p>
            <a:r>
              <a:rPr lang="nl-BE"/>
              <a:t>Bronopsporing</a:t>
            </a:r>
          </a:p>
        </p:txBody>
      </p:sp>
    </p:spTree>
    <p:extLst>
      <p:ext uri="{BB962C8B-B14F-4D97-AF65-F5344CB8AC3E}">
        <p14:creationId xmlns:p14="http://schemas.microsoft.com/office/powerpoint/2010/main" val="2158726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Samenvatting in vakjargon</a:t>
            </a:r>
          </a:p>
        </p:txBody>
      </p:sp>
      <p:pic>
        <p:nvPicPr>
          <p:cNvPr id="4" name="Afbeelding 3"/>
          <p:cNvPicPr>
            <a:picLocks noChangeAspect="1"/>
          </p:cNvPicPr>
          <p:nvPr/>
        </p:nvPicPr>
        <p:blipFill>
          <a:blip r:embed="rId2"/>
          <a:stretch>
            <a:fillRect/>
          </a:stretch>
        </p:blipFill>
        <p:spPr>
          <a:xfrm>
            <a:off x="837412" y="1418922"/>
            <a:ext cx="2800977" cy="2995697"/>
          </a:xfrm>
          <a:prstGeom prst="rect">
            <a:avLst/>
          </a:prstGeom>
        </p:spPr>
      </p:pic>
      <p:pic>
        <p:nvPicPr>
          <p:cNvPr id="7" name="Afbeelding 6"/>
          <p:cNvPicPr>
            <a:picLocks noChangeAspect="1"/>
          </p:cNvPicPr>
          <p:nvPr/>
        </p:nvPicPr>
        <p:blipFill>
          <a:blip r:embed="rId3"/>
          <a:stretch>
            <a:fillRect/>
          </a:stretch>
        </p:blipFill>
        <p:spPr>
          <a:xfrm>
            <a:off x="3398840" y="3899370"/>
            <a:ext cx="3583994" cy="2905941"/>
          </a:xfrm>
          <a:prstGeom prst="rect">
            <a:avLst/>
          </a:prstGeom>
        </p:spPr>
      </p:pic>
      <p:pic>
        <p:nvPicPr>
          <p:cNvPr id="8" name="Afbeelding 7"/>
          <p:cNvPicPr>
            <a:picLocks noChangeAspect="1"/>
          </p:cNvPicPr>
          <p:nvPr/>
        </p:nvPicPr>
        <p:blipFill>
          <a:blip r:embed="rId4"/>
          <a:stretch>
            <a:fillRect/>
          </a:stretch>
        </p:blipFill>
        <p:spPr>
          <a:xfrm>
            <a:off x="8044551" y="392446"/>
            <a:ext cx="3790623" cy="2691661"/>
          </a:xfrm>
          <a:prstGeom prst="rect">
            <a:avLst/>
          </a:prstGeom>
        </p:spPr>
      </p:pic>
      <p:pic>
        <p:nvPicPr>
          <p:cNvPr id="9" name="Afbeelding 8"/>
          <p:cNvPicPr>
            <a:picLocks noChangeAspect="1"/>
          </p:cNvPicPr>
          <p:nvPr/>
        </p:nvPicPr>
        <p:blipFill>
          <a:blip r:embed="rId5"/>
          <a:stretch>
            <a:fillRect/>
          </a:stretch>
        </p:blipFill>
        <p:spPr>
          <a:xfrm>
            <a:off x="5563972" y="1418922"/>
            <a:ext cx="2837724" cy="2786594"/>
          </a:xfrm>
          <a:prstGeom prst="rect">
            <a:avLst/>
          </a:prstGeom>
        </p:spPr>
      </p:pic>
      <p:pic>
        <p:nvPicPr>
          <p:cNvPr id="10" name="Afbeelding 9"/>
          <p:cNvPicPr>
            <a:picLocks noChangeAspect="1"/>
          </p:cNvPicPr>
          <p:nvPr/>
        </p:nvPicPr>
        <p:blipFill>
          <a:blip r:embed="rId6"/>
          <a:stretch>
            <a:fillRect/>
          </a:stretch>
        </p:blipFill>
        <p:spPr>
          <a:xfrm>
            <a:off x="8653673" y="3447661"/>
            <a:ext cx="2877048" cy="2614361"/>
          </a:xfrm>
          <a:prstGeom prst="rect">
            <a:avLst/>
          </a:prstGeom>
        </p:spPr>
      </p:pic>
    </p:spTree>
    <p:extLst>
      <p:ext uri="{BB962C8B-B14F-4D97-AF65-F5344CB8AC3E}">
        <p14:creationId xmlns:p14="http://schemas.microsoft.com/office/powerpoint/2010/main" val="3563107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Contactonderzoek </a:t>
            </a:r>
            <a:r>
              <a:rPr lang="nl-BE" err="1"/>
              <a:t>vs</a:t>
            </a:r>
            <a:r>
              <a:rPr lang="nl-BE"/>
              <a:t> clusteronderzoek </a:t>
            </a:r>
          </a:p>
        </p:txBody>
      </p:sp>
      <p:graphicFrame>
        <p:nvGraphicFramePr>
          <p:cNvPr id="4" name="Tijdelijke aanduiding voor inhoud 3"/>
          <p:cNvGraphicFramePr>
            <a:graphicFrameLocks noGrp="1"/>
          </p:cNvGraphicFramePr>
          <p:nvPr>
            <p:ph sz="half" idx="1"/>
            <p:extLst>
              <p:ext uri="{D42A27DB-BD31-4B8C-83A1-F6EECF244321}">
                <p14:modId xmlns:p14="http://schemas.microsoft.com/office/powerpoint/2010/main" val="329025417"/>
              </p:ext>
            </p:extLst>
          </p:nvPr>
        </p:nvGraphicFramePr>
        <p:xfrm>
          <a:off x="1350415" y="2009118"/>
          <a:ext cx="9886950" cy="3876040"/>
        </p:xfrm>
        <a:graphic>
          <a:graphicData uri="http://schemas.openxmlformats.org/drawingml/2006/table">
            <a:tbl>
              <a:tblPr firstRow="1" bandRow="1">
                <a:tableStyleId>{5C22544A-7EE6-4342-B048-85BDC9FD1C3A}</a:tableStyleId>
              </a:tblPr>
              <a:tblGrid>
                <a:gridCol w="4943475">
                  <a:extLst>
                    <a:ext uri="{9D8B030D-6E8A-4147-A177-3AD203B41FA5}">
                      <a16:colId xmlns:a16="http://schemas.microsoft.com/office/drawing/2014/main" val="20000"/>
                    </a:ext>
                  </a:extLst>
                </a:gridCol>
                <a:gridCol w="4943475">
                  <a:extLst>
                    <a:ext uri="{9D8B030D-6E8A-4147-A177-3AD203B41FA5}">
                      <a16:colId xmlns:a16="http://schemas.microsoft.com/office/drawing/2014/main" val="20001"/>
                    </a:ext>
                  </a:extLst>
                </a:gridCol>
              </a:tblGrid>
              <a:tr h="370840">
                <a:tc>
                  <a:txBody>
                    <a:bodyPr/>
                    <a:lstStyle/>
                    <a:p>
                      <a:r>
                        <a:rPr lang="nl-BE"/>
                        <a:t>Contactonderzoek </a:t>
                      </a:r>
                    </a:p>
                  </a:txBody>
                  <a:tcPr/>
                </a:tc>
                <a:tc>
                  <a:txBody>
                    <a:bodyPr/>
                    <a:lstStyle/>
                    <a:p>
                      <a:r>
                        <a:rPr lang="nl-BE"/>
                        <a:t>Clusteronderzoek </a:t>
                      </a:r>
                    </a:p>
                  </a:txBody>
                  <a:tcPr/>
                </a:tc>
                <a:extLst>
                  <a:ext uri="{0D108BD9-81ED-4DB2-BD59-A6C34878D82A}">
                    <a16:rowId xmlns:a16="http://schemas.microsoft.com/office/drawing/2014/main" val="10000"/>
                  </a:ext>
                </a:extLst>
              </a:tr>
              <a:tr h="370840">
                <a:tc>
                  <a:txBody>
                    <a:bodyPr/>
                    <a:lstStyle/>
                    <a:p>
                      <a:r>
                        <a:rPr lang="nl-BE"/>
                        <a:t>Index</a:t>
                      </a:r>
                      <a:r>
                        <a:rPr lang="nl-BE" baseline="0"/>
                        <a:t> + hoog en laag risico</a:t>
                      </a:r>
                      <a:endParaRPr lang="nl-BE"/>
                    </a:p>
                  </a:txBody>
                  <a:tcPr/>
                </a:tc>
                <a:tc>
                  <a:txBody>
                    <a:bodyPr/>
                    <a:lstStyle/>
                    <a:p>
                      <a:r>
                        <a:rPr lang="nl-BE"/>
                        <a:t>Index</a:t>
                      </a:r>
                    </a:p>
                  </a:txBody>
                  <a:tcPr/>
                </a:tc>
                <a:extLst>
                  <a:ext uri="{0D108BD9-81ED-4DB2-BD59-A6C34878D82A}">
                    <a16:rowId xmlns:a16="http://schemas.microsoft.com/office/drawing/2014/main" val="10001"/>
                  </a:ext>
                </a:extLst>
              </a:tr>
              <a:tr h="370840">
                <a:tc>
                  <a:txBody>
                    <a:bodyPr/>
                    <a:lstStyle/>
                    <a:p>
                      <a:r>
                        <a:rPr lang="nl-BE"/>
                        <a:t>Bevraagde periode : -2/+7</a:t>
                      </a:r>
                    </a:p>
                  </a:txBody>
                  <a:tcPr/>
                </a:tc>
                <a:tc>
                  <a:txBody>
                    <a:bodyPr/>
                    <a:lstStyle/>
                    <a:p>
                      <a:r>
                        <a:rPr lang="nl-BE"/>
                        <a:t>Bevraagde periode: -10</a:t>
                      </a:r>
                    </a:p>
                  </a:txBody>
                  <a:tcPr/>
                </a:tc>
                <a:extLst>
                  <a:ext uri="{0D108BD9-81ED-4DB2-BD59-A6C34878D82A}">
                    <a16:rowId xmlns:a16="http://schemas.microsoft.com/office/drawing/2014/main" val="10002"/>
                  </a:ext>
                </a:extLst>
              </a:tr>
              <a:tr h="370840">
                <a:tc>
                  <a:txBody>
                    <a:bodyPr/>
                    <a:lstStyle/>
                    <a:p>
                      <a:r>
                        <a:rPr lang="nl-BE"/>
                        <a:t>Bij (vermoeden)</a:t>
                      </a:r>
                      <a:r>
                        <a:rPr lang="nl-BE" baseline="0"/>
                        <a:t> positieve test of opgegeven door indexpatiënt</a:t>
                      </a:r>
                      <a:endParaRPr lang="nl-BE"/>
                    </a:p>
                  </a:txBody>
                  <a:tcPr/>
                </a:tc>
                <a:tc>
                  <a:txBody>
                    <a:bodyPr/>
                    <a:lstStyle/>
                    <a:p>
                      <a:r>
                        <a:rPr lang="nl-BE"/>
                        <a:t>Bij piek in aantal besmettingen regio.</a:t>
                      </a:r>
                      <a:r>
                        <a:rPr lang="nl-BE" baseline="0"/>
                        <a:t> </a:t>
                      </a:r>
                      <a:endParaRPr lang="nl-BE"/>
                    </a:p>
                  </a:txBody>
                  <a:tcPr/>
                </a:tc>
                <a:extLst>
                  <a:ext uri="{0D108BD9-81ED-4DB2-BD59-A6C34878D82A}">
                    <a16:rowId xmlns:a16="http://schemas.microsoft.com/office/drawing/2014/main" val="10003"/>
                  </a:ext>
                </a:extLst>
              </a:tr>
              <a:tr h="370840">
                <a:tc>
                  <a:txBody>
                    <a:bodyPr/>
                    <a:lstStyle/>
                    <a:p>
                      <a:r>
                        <a:rPr lang="nl-BE"/>
                        <a:t>Doel: contacten in kaart brengen + informeren/adviseren</a:t>
                      </a:r>
                    </a:p>
                  </a:txBody>
                  <a:tcPr/>
                </a:tc>
                <a:tc>
                  <a:txBody>
                    <a:bodyPr/>
                    <a:lstStyle/>
                    <a:p>
                      <a:r>
                        <a:rPr lang="nl-BE"/>
                        <a:t>Doel: besmettingsbron opsporen </a:t>
                      </a:r>
                    </a:p>
                  </a:txBody>
                  <a:tcPr/>
                </a:tc>
                <a:extLst>
                  <a:ext uri="{0D108BD9-81ED-4DB2-BD59-A6C34878D82A}">
                    <a16:rowId xmlns:a16="http://schemas.microsoft.com/office/drawing/2014/main" val="10004"/>
                  </a:ext>
                </a:extLst>
              </a:tr>
              <a:tr h="370840">
                <a:tc>
                  <a:txBody>
                    <a:bodyPr/>
                    <a:lstStyle/>
                    <a:p>
                      <a:r>
                        <a:rPr lang="nl-BE"/>
                        <a:t>Focus</a:t>
                      </a:r>
                      <a:r>
                        <a:rPr lang="nl-BE" baseline="0"/>
                        <a:t> op personen, niet op plaatsen</a:t>
                      </a:r>
                      <a:endParaRPr lang="nl-BE"/>
                    </a:p>
                  </a:txBody>
                  <a:tcPr/>
                </a:tc>
                <a:tc>
                  <a:txBody>
                    <a:bodyPr/>
                    <a:lstStyle/>
                    <a:p>
                      <a:r>
                        <a:rPr lang="nl-BE"/>
                        <a:t>Focus op plaatsen</a:t>
                      </a:r>
                      <a:r>
                        <a:rPr lang="nl-BE" baseline="0"/>
                        <a:t> en op personen </a:t>
                      </a:r>
                      <a:endParaRPr lang="nl-BE"/>
                    </a:p>
                  </a:txBody>
                  <a:tcPr/>
                </a:tc>
                <a:extLst>
                  <a:ext uri="{0D108BD9-81ED-4DB2-BD59-A6C34878D82A}">
                    <a16:rowId xmlns:a16="http://schemas.microsoft.com/office/drawing/2014/main" val="10005"/>
                  </a:ext>
                </a:extLst>
              </a:tr>
              <a:tr h="370840">
                <a:tc>
                  <a:txBody>
                    <a:bodyPr/>
                    <a:lstStyle/>
                    <a:p>
                      <a:r>
                        <a:rPr lang="nl-BE"/>
                        <a:t>script</a:t>
                      </a:r>
                    </a:p>
                  </a:txBody>
                  <a:tcPr/>
                </a:tc>
                <a:tc>
                  <a:txBody>
                    <a:bodyPr/>
                    <a:lstStyle/>
                    <a:p>
                      <a:r>
                        <a:rPr lang="nl-BE"/>
                        <a:t>Excel </a:t>
                      </a:r>
                    </a:p>
                  </a:txBody>
                  <a:tcPr/>
                </a:tc>
                <a:extLst>
                  <a:ext uri="{0D108BD9-81ED-4DB2-BD59-A6C34878D82A}">
                    <a16:rowId xmlns:a16="http://schemas.microsoft.com/office/drawing/2014/main" val="10006"/>
                  </a:ext>
                </a:extLst>
              </a:tr>
              <a:tr h="370840">
                <a:tc>
                  <a:txBody>
                    <a:bodyPr/>
                    <a:lstStyle/>
                    <a:p>
                      <a:r>
                        <a:rPr lang="nl-BE"/>
                        <a:t>Begint bij call agent</a:t>
                      </a:r>
                    </a:p>
                  </a:txBody>
                  <a:tcPr/>
                </a:tc>
                <a:tc>
                  <a:txBody>
                    <a:bodyPr/>
                    <a:lstStyle/>
                    <a:p>
                      <a:r>
                        <a:rPr lang="nl-BE"/>
                        <a:t>Begint bij Field agent </a:t>
                      </a:r>
                    </a:p>
                  </a:txBody>
                  <a:tcPr/>
                </a:tc>
                <a:extLst>
                  <a:ext uri="{0D108BD9-81ED-4DB2-BD59-A6C34878D82A}">
                    <a16:rowId xmlns:a16="http://schemas.microsoft.com/office/drawing/2014/main" val="10007"/>
                  </a:ext>
                </a:extLst>
              </a:tr>
              <a:tr h="370840">
                <a:tc>
                  <a:txBody>
                    <a:bodyPr/>
                    <a:lstStyle/>
                    <a:p>
                      <a:r>
                        <a:rPr lang="nl-BE"/>
                        <a:t>Heeft voorrang </a:t>
                      </a:r>
                    </a:p>
                  </a:txBody>
                  <a:tcPr/>
                </a:tc>
                <a:tc>
                  <a:txBody>
                    <a:bodyPr/>
                    <a:lstStyle/>
                    <a:p>
                      <a:r>
                        <a:rPr lang="nl-BE"/>
                        <a:t>Komt na contactonderzoek</a:t>
                      </a:r>
                      <a:r>
                        <a:rPr lang="nl-BE" baseline="0"/>
                        <a:t> </a:t>
                      </a:r>
                      <a:endParaRPr lang="nl-BE"/>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840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a:t>Welkom!</a:t>
            </a:r>
          </a:p>
        </p:txBody>
      </p:sp>
      <p:sp>
        <p:nvSpPr>
          <p:cNvPr id="3" name="Ondertitel 2"/>
          <p:cNvSpPr>
            <a:spLocks noGrp="1"/>
          </p:cNvSpPr>
          <p:nvPr>
            <p:ph type="subTitle" idx="1"/>
          </p:nvPr>
        </p:nvSpPr>
        <p:spPr>
          <a:xfrm>
            <a:off x="1314687" y="4500001"/>
            <a:ext cx="6010626" cy="1224000"/>
          </a:xfrm>
        </p:spPr>
        <p:txBody>
          <a:bodyPr/>
          <a:lstStyle/>
          <a:p>
            <a:r>
              <a:rPr lang="nl-BE" sz="2000"/>
              <a:t>Toelichting voor lokale huisbezoekers</a:t>
            </a:r>
          </a:p>
          <a:p>
            <a:endParaRPr lang="nl-NL"/>
          </a:p>
          <a:p>
            <a:r>
              <a:rPr lang="nl-NL"/>
              <a:t>Veilig en doelgericht aan huis bij kwetsbare COVID-19 patiënten</a:t>
            </a:r>
          </a:p>
          <a:p>
            <a:endParaRPr lang="nl-BE"/>
          </a:p>
        </p:txBody>
      </p:sp>
      <p:pic>
        <p:nvPicPr>
          <p:cNvPr id="1026" name="Picture 2" descr="Hervorming Eerste Lijn - Evolutie">
            <a:extLst>
              <a:ext uri="{FF2B5EF4-FFF2-40B4-BE49-F238E27FC236}">
                <a16:creationId xmlns:a16="http://schemas.microsoft.com/office/drawing/2014/main" id="{6A0D87F7-6789-45D4-B66F-34C455D4B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627" y="1508252"/>
            <a:ext cx="437197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812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3FD7D-34BB-4FA5-8BFA-A458C45E710F}"/>
              </a:ext>
            </a:extLst>
          </p:cNvPr>
          <p:cNvSpPr>
            <a:spLocks noGrp="1"/>
          </p:cNvSpPr>
          <p:nvPr>
            <p:ph type="ctrTitle"/>
          </p:nvPr>
        </p:nvSpPr>
        <p:spPr>
          <a:xfrm>
            <a:off x="4735285" y="1559465"/>
            <a:ext cx="6072669" cy="2484000"/>
          </a:xfrm>
        </p:spPr>
        <p:txBody>
          <a:bodyPr/>
          <a:lstStyle/>
          <a:p>
            <a:r>
              <a:rPr lang="nl-BE"/>
              <a:t>Verloop van het bezoek aan huis</a:t>
            </a:r>
          </a:p>
        </p:txBody>
      </p:sp>
      <p:pic>
        <p:nvPicPr>
          <p:cNvPr id="4098" name="Picture 2" descr="Coronavirus info bezoeker en patiënt | GZA Ziekenhuizen">
            <a:extLst>
              <a:ext uri="{FF2B5EF4-FFF2-40B4-BE49-F238E27FC236}">
                <a16:creationId xmlns:a16="http://schemas.microsoft.com/office/drawing/2014/main" id="{4A85AEC0-7CC9-4479-BEAD-6DCEF88EE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99" y="3420385"/>
            <a:ext cx="3316268" cy="24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688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447FC2E-E655-4222-9F71-BBC07F043C55}"/>
              </a:ext>
            </a:extLst>
          </p:cNvPr>
          <p:cNvSpPr>
            <a:spLocks noGrp="1"/>
          </p:cNvSpPr>
          <p:nvPr>
            <p:ph type="ctrTitle"/>
          </p:nvPr>
        </p:nvSpPr>
        <p:spPr>
          <a:xfrm>
            <a:off x="1728002" y="756001"/>
            <a:ext cx="10224511" cy="958500"/>
          </a:xfrm>
        </p:spPr>
        <p:txBody>
          <a:bodyPr/>
          <a:lstStyle/>
          <a:p>
            <a:r>
              <a:rPr lang="nl-NL" sz="2400">
                <a:solidFill>
                  <a:srgbClr val="FF0000"/>
                </a:solidFill>
              </a:rPr>
              <a:t>Voor een leidraad, vragen en invuldocumenten: zie gids huisbezoekers!</a:t>
            </a:r>
            <a:br>
              <a:rPr lang="nl-NL" sz="2000"/>
            </a:br>
            <a:br>
              <a:rPr lang="nl-NL" sz="2000"/>
            </a:br>
            <a:r>
              <a:rPr lang="nl-NL" sz="2200" u="sng">
                <a:latin typeface="Calibri "/>
              </a:rPr>
              <a:t>Belangrijkste aandachtspunten:</a:t>
            </a:r>
            <a:br>
              <a:rPr lang="nl-NL" sz="2200">
                <a:latin typeface="Calibri "/>
              </a:rPr>
            </a:br>
            <a:r>
              <a:rPr lang="nl-NL" sz="2200">
                <a:latin typeface="Calibri "/>
              </a:rPr>
              <a:t>-Bel op voorhand en </a:t>
            </a:r>
            <a:r>
              <a:rPr lang="nl-NL" sz="2200" b="1">
                <a:latin typeface="Calibri "/>
                <a:cs typeface="Arial" panose="020B0604020202020204" pitchFamily="34" charset="0"/>
              </a:rPr>
              <a:t>v</a:t>
            </a:r>
            <a:r>
              <a:rPr lang="nl-NL" sz="2200" b="1">
                <a:effectLst/>
                <a:latin typeface="Calibri "/>
                <a:ea typeface="Calibri" panose="020F0502020204030204" pitchFamily="34" charset="0"/>
                <a:cs typeface="Arial" panose="020B0604020202020204" pitchFamily="34" charset="0"/>
              </a:rPr>
              <a:t>raag toestemming </a:t>
            </a:r>
            <a:r>
              <a:rPr lang="nl-NL" sz="2200">
                <a:effectLst/>
                <a:latin typeface="Calibri "/>
                <a:ea typeface="Calibri" panose="020F0502020204030204" pitchFamily="34" charset="0"/>
                <a:cs typeface="Arial" panose="020B0604020202020204" pitchFamily="34" charset="0"/>
              </a:rPr>
              <a:t>voor medewerking van de patiënt aan</a:t>
            </a:r>
            <a:r>
              <a:rPr lang="nl-NL" sz="2200" b="1">
                <a:effectLst/>
                <a:latin typeface="Calibri "/>
                <a:ea typeface="Calibri" panose="020F0502020204030204" pitchFamily="34" charset="0"/>
                <a:cs typeface="Arial" panose="020B0604020202020204" pitchFamily="34" charset="0"/>
              </a:rPr>
              <a:t> </a:t>
            </a:r>
            <a:r>
              <a:rPr lang="nl-NL" sz="2200">
                <a:effectLst/>
                <a:latin typeface="Calibri "/>
                <a:ea typeface="Calibri" panose="020F0502020204030204" pitchFamily="34" charset="0"/>
                <a:cs typeface="Arial" panose="020B0604020202020204" pitchFamily="34" charset="0"/>
              </a:rPr>
              <a:t>contactonderzoek</a:t>
            </a:r>
            <a:br>
              <a:rPr lang="nl-NL" sz="2200">
                <a:effectLst/>
                <a:latin typeface="Calibri "/>
                <a:ea typeface="Calibri" panose="020F0502020204030204" pitchFamily="34" charset="0"/>
                <a:cs typeface="Arial" panose="020B0604020202020204" pitchFamily="34" charset="0"/>
              </a:rPr>
            </a:br>
            <a:r>
              <a:rPr lang="nl-NL" sz="2200">
                <a:effectLst/>
                <a:latin typeface="Calibri "/>
                <a:ea typeface="Calibri" panose="020F0502020204030204" pitchFamily="34" charset="0"/>
                <a:cs typeface="Arial" panose="020B0604020202020204" pitchFamily="34" charset="0"/>
              </a:rPr>
              <a:t>-</a:t>
            </a:r>
            <a:r>
              <a:rPr lang="nl-NL" sz="2200" i="1">
                <a:effectLst/>
                <a:latin typeface="Calibri "/>
                <a:ea typeface="Calibri" panose="020F0502020204030204" pitchFamily="34" charset="0"/>
                <a:cs typeface="Arial" panose="020B0604020202020204" pitchFamily="34" charset="0"/>
              </a:rPr>
              <a:t>De patiënt is mogelijks al gecontacteerd door een call center agent van centrale contactopvolging.  Informeer hiernaar, vraag hoe het geweest is en leg de patiënt uit wat jij als huisbezoeker komt doen, ter ondersteuning van de patiënt en/of versterking van de centrale contactopsporing.</a:t>
            </a:r>
            <a:br>
              <a:rPr lang="nl-NL" sz="2200" i="1">
                <a:effectLst/>
                <a:latin typeface="Calibri "/>
                <a:ea typeface="Calibri" panose="020F0502020204030204" pitchFamily="34" charset="0"/>
                <a:cs typeface="Arial" panose="020B0604020202020204" pitchFamily="34" charset="0"/>
              </a:rPr>
            </a:br>
            <a:r>
              <a:rPr lang="nl-NL" sz="2200" i="1">
                <a:effectLst/>
                <a:latin typeface="Calibri "/>
                <a:ea typeface="Calibri" panose="020F0502020204030204" pitchFamily="34" charset="0"/>
                <a:cs typeface="Arial" panose="020B0604020202020204" pitchFamily="34" charset="0"/>
              </a:rPr>
              <a:t>-</a:t>
            </a:r>
            <a:r>
              <a:rPr lang="nl-BE" sz="2200">
                <a:latin typeface="Calibri "/>
              </a:rPr>
              <a:t>Verzorg jezelf, wees voorzichtig en hou je aan de voorzorgsmaatregelen</a:t>
            </a:r>
            <a:br>
              <a:rPr lang="nl-NL" sz="2200" i="1">
                <a:effectLst/>
                <a:latin typeface="Calibri "/>
                <a:ea typeface="Calibri" panose="020F0502020204030204" pitchFamily="34" charset="0"/>
                <a:cs typeface="Arial" panose="020B0604020202020204" pitchFamily="34" charset="0"/>
              </a:rPr>
            </a:br>
            <a:endParaRPr lang="nl-NL" sz="2200">
              <a:latin typeface="Calibri "/>
            </a:endParaRPr>
          </a:p>
        </p:txBody>
      </p:sp>
    </p:spTree>
    <p:extLst>
      <p:ext uri="{BB962C8B-B14F-4D97-AF65-F5344CB8AC3E}">
        <p14:creationId xmlns:p14="http://schemas.microsoft.com/office/powerpoint/2010/main" val="3511309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5A7C9-4FC9-4DE9-AB35-D38E5F523CB6}"/>
              </a:ext>
            </a:extLst>
          </p:cNvPr>
          <p:cNvSpPr>
            <a:spLocks noGrp="1"/>
          </p:cNvSpPr>
          <p:nvPr>
            <p:ph type="title"/>
          </p:nvPr>
        </p:nvSpPr>
        <p:spPr/>
        <p:txBody>
          <a:bodyPr/>
          <a:lstStyle/>
          <a:p>
            <a:r>
              <a:rPr lang="nl-NL"/>
              <a:t>1. Gesprek </a:t>
            </a:r>
            <a:r>
              <a:rPr lang="nl-NL" err="1"/>
              <a:t>mbt</a:t>
            </a:r>
            <a:r>
              <a:rPr lang="nl-NL"/>
              <a:t> COVID-Coaching</a:t>
            </a:r>
            <a:br>
              <a:rPr lang="nl-NL"/>
            </a:br>
            <a:r>
              <a:rPr lang="nl-NL" sz="2800" b="0">
                <a:solidFill>
                  <a:srgbClr val="FF0000"/>
                </a:solidFill>
                <a:effectLst/>
                <a:latin typeface="+mj-lt"/>
              </a:rPr>
              <a:t>De focus ligt op de </a:t>
            </a:r>
            <a:r>
              <a:rPr lang="nl-NL" sz="2800" b="1">
                <a:solidFill>
                  <a:srgbClr val="FF0000"/>
                </a:solidFill>
                <a:effectLst/>
                <a:latin typeface="+mj-lt"/>
              </a:rPr>
              <a:t>persoonlijke situatie </a:t>
            </a:r>
            <a:r>
              <a:rPr lang="nl-NL" sz="2800" b="0">
                <a:solidFill>
                  <a:srgbClr val="FF0000"/>
                </a:solidFill>
                <a:effectLst/>
                <a:latin typeface="+mj-lt"/>
              </a:rPr>
              <a:t>van de patiënt </a:t>
            </a:r>
            <a:br>
              <a:rPr lang="nl-NL" sz="2800" b="0">
                <a:solidFill>
                  <a:srgbClr val="FF0000"/>
                </a:solidFill>
                <a:effectLst/>
                <a:latin typeface="+mj-lt"/>
              </a:rPr>
            </a:br>
            <a:br>
              <a:rPr lang="nl-NL" sz="4000" b="0">
                <a:effectLst/>
                <a:latin typeface="+mj-lt"/>
              </a:rPr>
            </a:br>
            <a:endParaRPr lang="nl-NL"/>
          </a:p>
        </p:txBody>
      </p:sp>
      <p:sp>
        <p:nvSpPr>
          <p:cNvPr id="3" name="Tijdelijke aanduiding voor inhoud 2">
            <a:extLst>
              <a:ext uri="{FF2B5EF4-FFF2-40B4-BE49-F238E27FC236}">
                <a16:creationId xmlns:a16="http://schemas.microsoft.com/office/drawing/2014/main" id="{61E48C3A-43EA-430A-A1F1-5C27F4A59076}"/>
              </a:ext>
            </a:extLst>
          </p:cNvPr>
          <p:cNvSpPr>
            <a:spLocks noGrp="1"/>
          </p:cNvSpPr>
          <p:nvPr>
            <p:ph sz="half" idx="1"/>
          </p:nvPr>
        </p:nvSpPr>
        <p:spPr>
          <a:xfrm>
            <a:off x="1728000" y="2743200"/>
            <a:ext cx="4944000" cy="2944800"/>
          </a:xfrm>
        </p:spPr>
        <p:txBody>
          <a:bodyPr/>
          <a:lstStyle/>
          <a:p>
            <a:r>
              <a:rPr lang="nl-NL" sz="2200">
                <a:latin typeface="Calibri" panose="020F0502020204030204" pitchFamily="34" charset="0"/>
                <a:cs typeface="Calibri" panose="020F0502020204030204" pitchFamily="34" charset="0"/>
              </a:rPr>
              <a:t>Sensibilisatie</a:t>
            </a:r>
          </a:p>
          <a:p>
            <a:r>
              <a:rPr lang="nl-NL" sz="2200">
                <a:latin typeface="Calibri" panose="020F0502020204030204" pitchFamily="34" charset="0"/>
                <a:cs typeface="Calibri" panose="020F0502020204030204" pitchFamily="34" charset="0"/>
              </a:rPr>
              <a:t>Motivatie</a:t>
            </a:r>
          </a:p>
          <a:p>
            <a:r>
              <a:rPr lang="nl-NL" sz="2200">
                <a:latin typeface="Calibri" panose="020F0502020204030204" pitchFamily="34" charset="0"/>
                <a:cs typeface="Calibri" panose="020F0502020204030204" pitchFamily="34" charset="0"/>
              </a:rPr>
              <a:t>Verduidelijking</a:t>
            </a:r>
          </a:p>
          <a:p>
            <a:pPr marL="0" indent="0">
              <a:buNone/>
            </a:pPr>
            <a:endParaRPr lang="nl-NL" sz="2200">
              <a:latin typeface="Calibri" panose="020F0502020204030204" pitchFamily="34" charset="0"/>
              <a:cs typeface="Calibri" panose="020F0502020204030204" pitchFamily="34" charset="0"/>
            </a:endParaRPr>
          </a:p>
          <a:p>
            <a:pPr marL="0" indent="0">
              <a:buNone/>
            </a:pPr>
            <a:r>
              <a:rPr lang="nl-NL" sz="2200">
                <a:latin typeface="Calibri" panose="020F0502020204030204" pitchFamily="34" charset="0"/>
                <a:cs typeface="Calibri" panose="020F0502020204030204" pitchFamily="34" charset="0"/>
              </a:rPr>
              <a:t>van het </a:t>
            </a:r>
            <a:r>
              <a:rPr lang="nl-NL" sz="2200" b="1">
                <a:latin typeface="Calibri" panose="020F0502020204030204" pitchFamily="34" charset="0"/>
                <a:cs typeface="Calibri" panose="020F0502020204030204" pitchFamily="34" charset="0"/>
              </a:rPr>
              <a:t>belang van goede isolatie en hygiëne-maatregelen</a:t>
            </a:r>
          </a:p>
        </p:txBody>
      </p:sp>
      <p:sp>
        <p:nvSpPr>
          <p:cNvPr id="4" name="Tijdelijke aanduiding voor inhoud 3">
            <a:extLst>
              <a:ext uri="{FF2B5EF4-FFF2-40B4-BE49-F238E27FC236}">
                <a16:creationId xmlns:a16="http://schemas.microsoft.com/office/drawing/2014/main" id="{1D6766B9-A1B6-468F-B3F1-D631D15D5E0A}"/>
              </a:ext>
            </a:extLst>
          </p:cNvPr>
          <p:cNvSpPr>
            <a:spLocks noGrp="1"/>
          </p:cNvSpPr>
          <p:nvPr>
            <p:ph sz="half" idx="13"/>
          </p:nvPr>
        </p:nvSpPr>
        <p:spPr>
          <a:xfrm>
            <a:off x="6720000" y="2743198"/>
            <a:ext cx="4896000" cy="2944801"/>
          </a:xfrm>
        </p:spPr>
        <p:txBody>
          <a:bodyPr/>
          <a:lstStyle/>
          <a:p>
            <a:r>
              <a:rPr lang="nl-NL" sz="2200" err="1">
                <a:latin typeface="Calibri" panose="020F0502020204030204" pitchFamily="34" charset="0"/>
                <a:cs typeface="Calibri" panose="020F0502020204030204" pitchFamily="34" charset="0"/>
              </a:rPr>
              <a:t>Vraagverhelderend</a:t>
            </a:r>
            <a:endParaRPr lang="nl-NL" sz="2200">
              <a:latin typeface="Calibri" panose="020F0502020204030204" pitchFamily="34" charset="0"/>
              <a:cs typeface="Calibri" panose="020F0502020204030204" pitchFamily="34" charset="0"/>
            </a:endParaRPr>
          </a:p>
          <a:p>
            <a:r>
              <a:rPr lang="nl-NL" sz="2200">
                <a:latin typeface="Calibri" panose="020F0502020204030204" pitchFamily="34" charset="0"/>
                <a:cs typeface="Calibri" panose="020F0502020204030204" pitchFamily="34" charset="0"/>
              </a:rPr>
              <a:t>Oplossingsgericht</a:t>
            </a:r>
          </a:p>
          <a:p>
            <a:r>
              <a:rPr lang="nl-NL" sz="2200">
                <a:latin typeface="Calibri" panose="020F0502020204030204" pitchFamily="34" charset="0"/>
                <a:cs typeface="Calibri" panose="020F0502020204030204" pitchFamily="34" charset="0"/>
              </a:rPr>
              <a:t>Luisterend oor</a:t>
            </a:r>
          </a:p>
          <a:p>
            <a:pPr marL="0" indent="0">
              <a:buNone/>
            </a:pPr>
            <a:endParaRPr lang="nl-NL" sz="2200">
              <a:latin typeface="Calibri" panose="020F0502020204030204" pitchFamily="34" charset="0"/>
              <a:cs typeface="Calibri" panose="020F0502020204030204" pitchFamily="34" charset="0"/>
            </a:endParaRPr>
          </a:p>
          <a:p>
            <a:pPr marL="0" indent="0">
              <a:buNone/>
            </a:pPr>
            <a:r>
              <a:rPr lang="nl-NL" sz="2200">
                <a:latin typeface="Calibri" panose="020F0502020204030204" pitchFamily="34" charset="0"/>
                <a:cs typeface="Calibri" panose="020F0502020204030204" pitchFamily="34" charset="0"/>
              </a:rPr>
              <a:t>In verband met mogelijke problemen (sociaal, financieel, psychisch) waar extra </a:t>
            </a:r>
            <a:r>
              <a:rPr lang="nl-NL" sz="2200" b="1">
                <a:latin typeface="Calibri" panose="020F0502020204030204" pitchFamily="34" charset="0"/>
                <a:cs typeface="Calibri" panose="020F0502020204030204" pitchFamily="34" charset="0"/>
              </a:rPr>
              <a:t>ondersteuning</a:t>
            </a:r>
            <a:r>
              <a:rPr lang="nl-NL" sz="2200">
                <a:latin typeface="Calibri" panose="020F0502020204030204" pitchFamily="34" charset="0"/>
                <a:cs typeface="Calibri" panose="020F0502020204030204" pitchFamily="34" charset="0"/>
              </a:rPr>
              <a:t> nodig is</a:t>
            </a:r>
          </a:p>
        </p:txBody>
      </p:sp>
    </p:spTree>
    <p:extLst>
      <p:ext uri="{BB962C8B-B14F-4D97-AF65-F5344CB8AC3E}">
        <p14:creationId xmlns:p14="http://schemas.microsoft.com/office/powerpoint/2010/main" val="544807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58C18-24A3-4919-962F-8175927430CA}"/>
              </a:ext>
            </a:extLst>
          </p:cNvPr>
          <p:cNvSpPr>
            <a:spLocks noGrp="1"/>
          </p:cNvSpPr>
          <p:nvPr>
            <p:ph type="title"/>
          </p:nvPr>
        </p:nvSpPr>
        <p:spPr>
          <a:xfrm>
            <a:off x="1219200" y="685800"/>
            <a:ext cx="9753600" cy="798443"/>
          </a:xfrm>
        </p:spPr>
        <p:txBody>
          <a:bodyPr/>
          <a:lstStyle/>
          <a:p>
            <a:r>
              <a:rPr lang="nl-NL"/>
              <a:t>COVID-coaching: isolatie en hygiëne</a:t>
            </a:r>
          </a:p>
        </p:txBody>
      </p:sp>
      <p:sp>
        <p:nvSpPr>
          <p:cNvPr id="3" name="Tijdelijke aanduiding voor inhoud 2">
            <a:extLst>
              <a:ext uri="{FF2B5EF4-FFF2-40B4-BE49-F238E27FC236}">
                <a16:creationId xmlns:a16="http://schemas.microsoft.com/office/drawing/2014/main" id="{8D355327-FD2B-4DDB-88A7-9578A6D683CA}"/>
              </a:ext>
            </a:extLst>
          </p:cNvPr>
          <p:cNvSpPr>
            <a:spLocks noGrp="1"/>
          </p:cNvSpPr>
          <p:nvPr>
            <p:ph idx="1"/>
          </p:nvPr>
        </p:nvSpPr>
        <p:spPr>
          <a:xfrm>
            <a:off x="1219200" y="1484243"/>
            <a:ext cx="9601200" cy="5177815"/>
          </a:xfrm>
        </p:spPr>
        <p:txBody>
          <a:bodyPr>
            <a:normAutofit/>
          </a:bodyPr>
          <a:lstStyle/>
          <a:p>
            <a:pPr marL="0" indent="0">
              <a:spcBef>
                <a:spcPts val="0"/>
              </a:spcBef>
              <a:spcAft>
                <a:spcPts val="0"/>
              </a:spcAft>
              <a:buNone/>
            </a:pPr>
            <a:endParaRPr lang="nl-NL" sz="2400">
              <a:effectLst/>
              <a:latin typeface="+mj-lt"/>
            </a:endParaRPr>
          </a:p>
          <a:p>
            <a:pPr marL="0" indent="0">
              <a:spcBef>
                <a:spcPts val="0"/>
              </a:spcBef>
              <a:spcAft>
                <a:spcPts val="0"/>
              </a:spcAft>
              <a:buNone/>
            </a:pPr>
            <a:r>
              <a:rPr lang="nl-NL">
                <a:solidFill>
                  <a:srgbClr val="FF0000"/>
                </a:solidFill>
                <a:effectLst/>
                <a:latin typeface="Calibri "/>
              </a:rPr>
              <a:t>U gaat na of de isolatie maatregelen goed zijn begrepen en worden toegepast.</a:t>
            </a:r>
          </a:p>
          <a:p>
            <a:pPr marL="0" indent="0">
              <a:spcBef>
                <a:spcPts val="0"/>
              </a:spcBef>
              <a:spcAft>
                <a:spcPts val="0"/>
              </a:spcAft>
              <a:buNone/>
            </a:pPr>
            <a:endParaRPr lang="nl-NL">
              <a:solidFill>
                <a:srgbClr val="FF0000"/>
              </a:solidFill>
              <a:effectLst/>
              <a:latin typeface="Calibri "/>
            </a:endParaRPr>
          </a:p>
          <a:p>
            <a:pPr marL="0" indent="0">
              <a:spcBef>
                <a:spcPts val="0"/>
              </a:spcBef>
              <a:spcAft>
                <a:spcPts val="0"/>
              </a:spcAft>
              <a:buNone/>
            </a:pPr>
            <a:endParaRPr lang="nl-NL">
              <a:solidFill>
                <a:srgbClr val="FF0000"/>
              </a:solidFill>
              <a:effectLst/>
              <a:latin typeface="Calibri "/>
            </a:endParaRPr>
          </a:p>
          <a:p>
            <a:pPr marL="0" indent="0">
              <a:spcBef>
                <a:spcPts val="0"/>
              </a:spcBef>
              <a:spcAft>
                <a:spcPts val="0"/>
              </a:spcAft>
              <a:buNone/>
            </a:pPr>
            <a:endParaRPr lang="nl-NL">
              <a:effectLst/>
              <a:latin typeface="Calibri "/>
            </a:endParaRPr>
          </a:p>
          <a:p>
            <a:pPr marL="0" indent="0">
              <a:spcBef>
                <a:spcPts val="0"/>
              </a:spcBef>
              <a:spcAft>
                <a:spcPts val="0"/>
              </a:spcAft>
              <a:buNone/>
            </a:pPr>
            <a:r>
              <a:rPr lang="nl-NL">
                <a:effectLst/>
                <a:latin typeface="Calibri "/>
              </a:rPr>
              <a:t>Waar nodig legt u de hygiënische regels en belang van isolatie nogmaals toe. </a:t>
            </a:r>
            <a:endParaRPr lang="nl-NL">
              <a:solidFill>
                <a:srgbClr val="FF0000"/>
              </a:solidFill>
              <a:latin typeface="Calibri "/>
            </a:endParaRPr>
          </a:p>
          <a:p>
            <a:pPr marL="0" indent="0">
              <a:lnSpc>
                <a:spcPct val="100000"/>
              </a:lnSpc>
              <a:spcBef>
                <a:spcPts val="1200"/>
              </a:spcBef>
              <a:buNone/>
            </a:pPr>
            <a:r>
              <a:rPr lang="nl-NL">
                <a:effectLst/>
                <a:highlight>
                  <a:srgbClr val="FFFF00"/>
                </a:highlight>
                <a:latin typeface="Calibri "/>
              </a:rPr>
              <a:t>Lees zelf alles nog eens grondig na op  </a:t>
            </a:r>
            <a:r>
              <a:rPr lang="nl-NL" u="sng">
                <a:solidFill>
                  <a:srgbClr val="0000FF"/>
                </a:solidFill>
                <a:effectLst/>
                <a:highlight>
                  <a:srgbClr val="FFFF00"/>
                </a:highlight>
                <a:latin typeface="Calibri "/>
                <a:ea typeface="Calibri" panose="020F0502020204030204" pitchFamily="34" charset="0"/>
                <a:cs typeface="Arial" panose="020B0604020202020204" pitchFamily="34" charset="0"/>
                <a:hlinkClick r:id="rId2"/>
              </a:rPr>
              <a:t>https://covid-19.sciensano.be/sites/default/files/Covid19/COVID-19_procedure_hygiene_case%20%26houshold_NL.pdf</a:t>
            </a:r>
            <a:r>
              <a:rPr lang="nl-NL" u="sng">
                <a:solidFill>
                  <a:srgbClr val="0000FF"/>
                </a:solidFill>
                <a:effectLst/>
                <a:highlight>
                  <a:srgbClr val="FFFF00"/>
                </a:highlight>
                <a:latin typeface="Calibri "/>
                <a:ea typeface="Calibri" panose="020F0502020204030204" pitchFamily="34" charset="0"/>
                <a:cs typeface="Arial" panose="020B0604020202020204" pitchFamily="34" charset="0"/>
              </a:rPr>
              <a:t> </a:t>
            </a:r>
            <a:endParaRPr lang="nl-NL">
              <a:effectLst/>
              <a:highlight>
                <a:srgbClr val="FFFF00"/>
              </a:highlight>
              <a:latin typeface="Calibri "/>
              <a:ea typeface="Calibri" panose="020F0502020204030204" pitchFamily="34" charset="0"/>
              <a:cs typeface="Arial" panose="020B0604020202020204" pitchFamily="34" charset="0"/>
            </a:endParaRPr>
          </a:p>
          <a:p>
            <a:pPr marL="0" indent="0">
              <a:lnSpc>
                <a:spcPct val="100000"/>
              </a:lnSpc>
              <a:buNone/>
            </a:pPr>
            <a:endParaRPr lang="nl-NL">
              <a:effectLst/>
              <a:highlight>
                <a:srgbClr val="FFFF00"/>
              </a:highlight>
              <a:latin typeface="Calibri "/>
              <a:ea typeface="Calibri" panose="020F0502020204030204" pitchFamily="34" charset="0"/>
              <a:cs typeface="Arial" panose="020B0604020202020204" pitchFamily="34" charset="0"/>
            </a:endParaRPr>
          </a:p>
          <a:p>
            <a:pPr marL="0" indent="0">
              <a:spcBef>
                <a:spcPts val="0"/>
              </a:spcBef>
              <a:spcAft>
                <a:spcPts val="0"/>
              </a:spcAft>
              <a:buNone/>
            </a:pPr>
            <a:endParaRPr lang="nl-NL">
              <a:solidFill>
                <a:srgbClr val="FF0000"/>
              </a:solidFill>
              <a:effectLst/>
              <a:latin typeface="Calibri "/>
            </a:endParaRPr>
          </a:p>
          <a:p>
            <a:pPr marL="0" indent="0">
              <a:spcBef>
                <a:spcPts val="0"/>
              </a:spcBef>
              <a:spcAft>
                <a:spcPts val="0"/>
              </a:spcAft>
              <a:buNone/>
            </a:pPr>
            <a:r>
              <a:rPr lang="nl-NL">
                <a:latin typeface="Calibri "/>
              </a:rPr>
              <a:t>U kan ook gebruik maken van patiëntvriendelijk materiaal (filmpjes, folders) in eenvoudig beeld en taal , ontwikkeld door </a:t>
            </a:r>
            <a:r>
              <a:rPr lang="nl-NL" err="1">
                <a:latin typeface="Calibri "/>
              </a:rPr>
              <a:t>Wablief</a:t>
            </a:r>
            <a:r>
              <a:rPr lang="nl-NL">
                <a:latin typeface="Calibri "/>
              </a:rPr>
              <a:t>, die u kan terugvinden in de gids.</a:t>
            </a:r>
          </a:p>
          <a:p>
            <a:pPr marL="0" indent="0">
              <a:spcBef>
                <a:spcPts val="0"/>
              </a:spcBef>
              <a:spcAft>
                <a:spcPts val="0"/>
              </a:spcAft>
              <a:buNone/>
            </a:pPr>
            <a:endParaRPr lang="nl-NL">
              <a:latin typeface="Calibri "/>
            </a:endParaRPr>
          </a:p>
          <a:p>
            <a:pPr marL="0" indent="0">
              <a:spcBef>
                <a:spcPts val="0"/>
              </a:spcBef>
              <a:spcAft>
                <a:spcPts val="0"/>
              </a:spcAft>
              <a:buNone/>
            </a:pPr>
            <a:endParaRPr lang="nl-NL" sz="2400">
              <a:latin typeface="+mj-lt"/>
            </a:endParaRPr>
          </a:p>
          <a:p>
            <a:pPr marL="0" indent="0">
              <a:spcBef>
                <a:spcPts val="0"/>
              </a:spcBef>
              <a:spcAft>
                <a:spcPts val="0"/>
              </a:spcAft>
              <a:buNone/>
            </a:pPr>
            <a:endParaRPr lang="nl-NL" sz="1800" b="0">
              <a:effectLst/>
            </a:endParaRPr>
          </a:p>
          <a:p>
            <a:pPr marL="0" indent="0">
              <a:spcBef>
                <a:spcPts val="0"/>
              </a:spcBef>
              <a:spcAft>
                <a:spcPts val="0"/>
              </a:spcAft>
              <a:buNone/>
            </a:pPr>
            <a:endParaRPr lang="nl-NL" sz="1800"/>
          </a:p>
          <a:p>
            <a:pPr marL="0" indent="0">
              <a:spcBef>
                <a:spcPts val="0"/>
              </a:spcBef>
              <a:spcAft>
                <a:spcPts val="0"/>
              </a:spcAft>
              <a:buNone/>
            </a:pPr>
            <a:endParaRPr lang="nl-NL" sz="1800"/>
          </a:p>
          <a:p>
            <a:pPr marL="0" indent="0">
              <a:spcBef>
                <a:spcPts val="0"/>
              </a:spcBef>
              <a:spcAft>
                <a:spcPts val="0"/>
              </a:spcAft>
              <a:buNone/>
            </a:pPr>
            <a:endParaRPr lang="nl-NL" sz="1800" b="0">
              <a:effectLst/>
            </a:endParaRPr>
          </a:p>
          <a:p>
            <a:pPr marL="0" indent="0">
              <a:spcBef>
                <a:spcPts val="0"/>
              </a:spcBef>
              <a:spcAft>
                <a:spcPts val="0"/>
              </a:spcAft>
              <a:buNone/>
            </a:pPr>
            <a:endParaRPr lang="nl-NL" sz="1800"/>
          </a:p>
          <a:p>
            <a:pPr marL="0" indent="0">
              <a:spcBef>
                <a:spcPts val="0"/>
              </a:spcBef>
              <a:spcAft>
                <a:spcPts val="0"/>
              </a:spcAft>
              <a:buNone/>
            </a:pPr>
            <a:endParaRPr lang="nl-NL" sz="1800" b="0">
              <a:effectLst/>
            </a:endParaRPr>
          </a:p>
          <a:p>
            <a:pPr marL="0" indent="0">
              <a:spcBef>
                <a:spcPts val="0"/>
              </a:spcBef>
              <a:spcAft>
                <a:spcPts val="0"/>
              </a:spcAft>
              <a:buNone/>
            </a:pPr>
            <a:endParaRPr lang="nl-NL" sz="1800"/>
          </a:p>
          <a:p>
            <a:pPr marL="0" indent="0">
              <a:spcBef>
                <a:spcPts val="0"/>
              </a:spcBef>
              <a:spcAft>
                <a:spcPts val="0"/>
              </a:spcAft>
              <a:buNone/>
            </a:pPr>
            <a:endParaRPr lang="nl-NL" sz="1800" b="0">
              <a:effectLst/>
            </a:endParaRPr>
          </a:p>
          <a:p>
            <a:endParaRPr lang="nl-NL"/>
          </a:p>
        </p:txBody>
      </p:sp>
    </p:spTree>
    <p:extLst>
      <p:ext uri="{BB962C8B-B14F-4D97-AF65-F5344CB8AC3E}">
        <p14:creationId xmlns:p14="http://schemas.microsoft.com/office/powerpoint/2010/main" val="2792655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58C18-24A3-4919-962F-8175927430CA}"/>
              </a:ext>
            </a:extLst>
          </p:cNvPr>
          <p:cNvSpPr>
            <a:spLocks noGrp="1"/>
          </p:cNvSpPr>
          <p:nvPr>
            <p:ph type="title"/>
          </p:nvPr>
        </p:nvSpPr>
        <p:spPr>
          <a:xfrm>
            <a:off x="1219200" y="685800"/>
            <a:ext cx="10210800" cy="798443"/>
          </a:xfrm>
        </p:spPr>
        <p:txBody>
          <a:bodyPr/>
          <a:lstStyle/>
          <a:p>
            <a:r>
              <a:rPr lang="nl-NL"/>
              <a:t>COVID-coaching: vraag naar ondersteuning</a:t>
            </a:r>
          </a:p>
        </p:txBody>
      </p:sp>
      <p:sp>
        <p:nvSpPr>
          <p:cNvPr id="3" name="Tijdelijke aanduiding voor inhoud 2">
            <a:extLst>
              <a:ext uri="{FF2B5EF4-FFF2-40B4-BE49-F238E27FC236}">
                <a16:creationId xmlns:a16="http://schemas.microsoft.com/office/drawing/2014/main" id="{8D355327-FD2B-4DDB-88A7-9578A6D683CA}"/>
              </a:ext>
            </a:extLst>
          </p:cNvPr>
          <p:cNvSpPr>
            <a:spLocks noGrp="1"/>
          </p:cNvSpPr>
          <p:nvPr>
            <p:ph idx="1"/>
          </p:nvPr>
        </p:nvSpPr>
        <p:spPr>
          <a:xfrm>
            <a:off x="1224643" y="1484241"/>
            <a:ext cx="9748157" cy="5177815"/>
          </a:xfrm>
        </p:spPr>
        <p:txBody>
          <a:bodyPr>
            <a:normAutofit/>
          </a:bodyPr>
          <a:lstStyle/>
          <a:p>
            <a:pPr marL="0" indent="0">
              <a:spcBef>
                <a:spcPts val="0"/>
              </a:spcBef>
              <a:spcAft>
                <a:spcPts val="0"/>
              </a:spcAft>
              <a:buNone/>
            </a:pPr>
            <a:endParaRPr lang="nl-NL" b="1">
              <a:effectLst/>
              <a:latin typeface="+mj-lt"/>
            </a:endParaRPr>
          </a:p>
          <a:p>
            <a:pPr marL="0" indent="0">
              <a:spcBef>
                <a:spcPts val="0"/>
              </a:spcBef>
              <a:spcAft>
                <a:spcPts val="0"/>
              </a:spcAft>
              <a:buNone/>
            </a:pPr>
            <a:r>
              <a:rPr lang="nl-NL">
                <a:solidFill>
                  <a:srgbClr val="FF0000"/>
                </a:solidFill>
                <a:effectLst/>
                <a:latin typeface="Calibri "/>
              </a:rPr>
              <a:t>U polst naar ondersteuningsnoden (sociaal, praktisch, psychologisch,…) en zorgt voor doorverwijzing waar nodig.</a:t>
            </a:r>
          </a:p>
          <a:p>
            <a:pPr marL="0" indent="0">
              <a:spcBef>
                <a:spcPts val="0"/>
              </a:spcBef>
              <a:spcAft>
                <a:spcPts val="0"/>
              </a:spcAft>
              <a:buNone/>
            </a:pPr>
            <a:endParaRPr lang="nl-NL" i="0">
              <a:solidFill>
                <a:srgbClr val="FF0000"/>
              </a:solidFill>
              <a:latin typeface="Calibri "/>
            </a:endParaRPr>
          </a:p>
          <a:p>
            <a:pPr marL="0" indent="0">
              <a:spcBef>
                <a:spcPts val="0"/>
              </a:spcBef>
              <a:spcAft>
                <a:spcPts val="0"/>
              </a:spcAft>
              <a:buNone/>
            </a:pPr>
            <a:r>
              <a:rPr lang="nl-NL" i="0">
                <a:solidFill>
                  <a:srgbClr val="000000"/>
                </a:solidFill>
                <a:latin typeface="Calibri "/>
              </a:rPr>
              <a:t>-Indien er specifieke noden zijn wordt er gezocht naar een oplossing, waarbij de minst invasieve oplossing altijd de voorkeur krijgt. Er wordt hiervoor gewerkt met een 5 stappen </a:t>
            </a:r>
            <a:r>
              <a:rPr lang="nl-NL" b="1" i="0">
                <a:solidFill>
                  <a:srgbClr val="000000"/>
                </a:solidFill>
                <a:latin typeface="Calibri "/>
              </a:rPr>
              <a:t>cascade-model</a:t>
            </a:r>
            <a:r>
              <a:rPr lang="nl-NL" i="0">
                <a:solidFill>
                  <a:srgbClr val="000000"/>
                </a:solidFill>
                <a:latin typeface="Calibri "/>
              </a:rPr>
              <a:t>.</a:t>
            </a:r>
          </a:p>
          <a:p>
            <a:pPr marL="0" indent="0">
              <a:spcBef>
                <a:spcPts val="0"/>
              </a:spcBef>
              <a:spcAft>
                <a:spcPts val="0"/>
              </a:spcAft>
              <a:buNone/>
            </a:pPr>
            <a:endParaRPr lang="nl-NL">
              <a:solidFill>
                <a:srgbClr val="000000"/>
              </a:solidFill>
              <a:latin typeface="Calibri "/>
            </a:endParaRPr>
          </a:p>
          <a:p>
            <a:pPr marL="0" indent="0">
              <a:spcBef>
                <a:spcPts val="0"/>
              </a:spcBef>
              <a:spcAft>
                <a:spcPts val="0"/>
              </a:spcAft>
              <a:buNone/>
            </a:pPr>
            <a:r>
              <a:rPr lang="nl-NL" i="0">
                <a:solidFill>
                  <a:srgbClr val="000000"/>
                </a:solidFill>
                <a:latin typeface="Calibri "/>
              </a:rPr>
              <a:t>-Het is belangrijk goed zicht te krijgen op alle bestaande dienstverlening die er momenteel wordt geboden binnen de eerstelijnszone waarin u als huisbezoeker actief bent, om een </a:t>
            </a:r>
            <a:r>
              <a:rPr lang="nl-NL" b="1" i="0">
                <a:solidFill>
                  <a:srgbClr val="000000"/>
                </a:solidFill>
                <a:latin typeface="Calibri "/>
              </a:rPr>
              <a:t>gepaste doorverwijzing </a:t>
            </a:r>
            <a:r>
              <a:rPr lang="nl-NL" i="0">
                <a:solidFill>
                  <a:srgbClr val="000000"/>
                </a:solidFill>
                <a:latin typeface="Calibri "/>
              </a:rPr>
              <a:t>te kunnen doen. Het COVID-19 team kan de werking van de partners in de zorgraad toelichten. Gebruik de sociale kaart.</a:t>
            </a:r>
          </a:p>
          <a:p>
            <a:pPr marL="0" indent="0">
              <a:spcBef>
                <a:spcPts val="0"/>
              </a:spcBef>
              <a:spcAft>
                <a:spcPts val="0"/>
              </a:spcAft>
              <a:buNone/>
            </a:pPr>
            <a:endParaRPr lang="nl-NL">
              <a:solidFill>
                <a:srgbClr val="000000"/>
              </a:solidFill>
              <a:latin typeface="Calibri "/>
            </a:endParaRPr>
          </a:p>
          <a:p>
            <a:pPr marL="0" indent="0">
              <a:spcBef>
                <a:spcPts val="0"/>
              </a:spcBef>
              <a:buNone/>
            </a:pPr>
            <a:r>
              <a:rPr lang="fr-BE">
                <a:latin typeface="Calibri "/>
              </a:rPr>
              <a:t>-U kan </a:t>
            </a:r>
            <a:r>
              <a:rPr lang="fr-BE" err="1">
                <a:latin typeface="Calibri "/>
              </a:rPr>
              <a:t>steeds</a:t>
            </a:r>
            <a:r>
              <a:rPr lang="fr-BE">
                <a:latin typeface="Calibri "/>
              </a:rPr>
              <a:t> </a:t>
            </a:r>
            <a:r>
              <a:rPr lang="fr-BE" err="1">
                <a:latin typeface="Calibri "/>
              </a:rPr>
              <a:t>verwijzen</a:t>
            </a:r>
            <a:r>
              <a:rPr lang="fr-BE">
                <a:latin typeface="Calibri "/>
              </a:rPr>
              <a:t> </a:t>
            </a:r>
            <a:r>
              <a:rPr lang="fr-BE" err="1">
                <a:latin typeface="Calibri "/>
              </a:rPr>
              <a:t>naar</a:t>
            </a:r>
            <a:r>
              <a:rPr lang="fr-BE">
                <a:latin typeface="Calibri "/>
              </a:rPr>
              <a:t> de </a:t>
            </a:r>
            <a:r>
              <a:rPr lang="fr-BE" err="1">
                <a:latin typeface="Calibri "/>
              </a:rPr>
              <a:t>algemene</a:t>
            </a:r>
            <a:r>
              <a:rPr lang="fr-BE">
                <a:latin typeface="Calibri "/>
              </a:rPr>
              <a:t> </a:t>
            </a:r>
            <a:r>
              <a:rPr lang="fr-BE" err="1">
                <a:latin typeface="Calibri "/>
              </a:rPr>
              <a:t>hulplijn</a:t>
            </a:r>
            <a:r>
              <a:rPr lang="fr-BE">
                <a:solidFill>
                  <a:srgbClr val="FF0000"/>
                </a:solidFill>
                <a:latin typeface="Calibri "/>
              </a:rPr>
              <a:t> </a:t>
            </a:r>
            <a:r>
              <a:rPr lang="fr-BE" b="1">
                <a:solidFill>
                  <a:srgbClr val="FF0000"/>
                </a:solidFill>
                <a:latin typeface="Calibri "/>
              </a:rPr>
              <a:t>COVID: 0800 14 689</a:t>
            </a:r>
            <a:endParaRPr lang="fr-BE" b="1">
              <a:solidFill>
                <a:srgbClr val="FF0000"/>
              </a:solidFill>
              <a:latin typeface="Calibri "/>
              <a:cs typeface="Calibri"/>
            </a:endParaRPr>
          </a:p>
          <a:p>
            <a:pPr marL="0" indent="0">
              <a:spcBef>
                <a:spcPts val="0"/>
              </a:spcBef>
              <a:spcAft>
                <a:spcPts val="0"/>
              </a:spcAft>
              <a:buNone/>
            </a:pPr>
            <a:endParaRPr lang="nl-NL" sz="1800" b="0">
              <a:effectLst/>
            </a:endParaRPr>
          </a:p>
          <a:p>
            <a:pPr marL="0" indent="0">
              <a:spcBef>
                <a:spcPts val="0"/>
              </a:spcBef>
              <a:spcAft>
                <a:spcPts val="0"/>
              </a:spcAft>
              <a:buNone/>
            </a:pPr>
            <a:endParaRPr lang="nl-NL" sz="1800" b="0">
              <a:effectLst/>
            </a:endParaRPr>
          </a:p>
          <a:p>
            <a:pPr marL="0" indent="0">
              <a:spcBef>
                <a:spcPts val="0"/>
              </a:spcBef>
              <a:spcAft>
                <a:spcPts val="0"/>
              </a:spcAft>
              <a:buNone/>
            </a:pPr>
            <a:endParaRPr lang="nl-NL" sz="1800"/>
          </a:p>
          <a:p>
            <a:pPr marL="0" indent="0">
              <a:spcBef>
                <a:spcPts val="0"/>
              </a:spcBef>
              <a:spcAft>
                <a:spcPts val="0"/>
              </a:spcAft>
              <a:buNone/>
            </a:pPr>
            <a:endParaRPr lang="nl-NL" sz="1800" b="0">
              <a:effectLst/>
            </a:endParaRPr>
          </a:p>
          <a:p>
            <a:pPr marL="0" indent="0">
              <a:spcBef>
                <a:spcPts val="0"/>
              </a:spcBef>
              <a:spcAft>
                <a:spcPts val="0"/>
              </a:spcAft>
              <a:buNone/>
            </a:pPr>
            <a:endParaRPr lang="nl-NL" sz="1800"/>
          </a:p>
          <a:p>
            <a:pPr marL="0" indent="0">
              <a:spcBef>
                <a:spcPts val="0"/>
              </a:spcBef>
              <a:spcAft>
                <a:spcPts val="0"/>
              </a:spcAft>
              <a:buNone/>
            </a:pPr>
            <a:endParaRPr lang="nl-NL" sz="1800" b="0">
              <a:effectLst/>
            </a:endParaRPr>
          </a:p>
          <a:p>
            <a:pPr marL="0" indent="0">
              <a:spcBef>
                <a:spcPts val="0"/>
              </a:spcBef>
              <a:spcAft>
                <a:spcPts val="0"/>
              </a:spcAft>
              <a:buNone/>
            </a:pPr>
            <a:endParaRPr lang="nl-NL" sz="1800"/>
          </a:p>
          <a:p>
            <a:pPr marL="0" indent="0">
              <a:spcBef>
                <a:spcPts val="0"/>
              </a:spcBef>
              <a:spcAft>
                <a:spcPts val="0"/>
              </a:spcAft>
              <a:buNone/>
            </a:pPr>
            <a:endParaRPr lang="nl-NL" sz="1800" b="0">
              <a:effectLst/>
            </a:endParaRPr>
          </a:p>
          <a:p>
            <a:endParaRPr lang="nl-NL"/>
          </a:p>
        </p:txBody>
      </p:sp>
    </p:spTree>
    <p:extLst>
      <p:ext uri="{BB962C8B-B14F-4D97-AF65-F5344CB8AC3E}">
        <p14:creationId xmlns:p14="http://schemas.microsoft.com/office/powerpoint/2010/main" val="4148526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58C18-24A3-4919-962F-8175927430CA}"/>
              </a:ext>
            </a:extLst>
          </p:cNvPr>
          <p:cNvSpPr>
            <a:spLocks noGrp="1"/>
          </p:cNvSpPr>
          <p:nvPr>
            <p:ph type="title"/>
          </p:nvPr>
        </p:nvSpPr>
        <p:spPr>
          <a:xfrm>
            <a:off x="1219200" y="685800"/>
            <a:ext cx="10210800" cy="798443"/>
          </a:xfrm>
        </p:spPr>
        <p:txBody>
          <a:bodyPr/>
          <a:lstStyle/>
          <a:p>
            <a:pPr marL="0" indent="0">
              <a:spcBef>
                <a:spcPts val="0"/>
              </a:spcBef>
              <a:spcAft>
                <a:spcPts val="0"/>
              </a:spcAft>
              <a:buNone/>
            </a:pPr>
            <a:r>
              <a:rPr lang="nl-NL"/>
              <a:t>COVID-coaching: </a:t>
            </a:r>
            <a:r>
              <a:rPr lang="nl-NL" b="1">
                <a:effectLst/>
                <a:latin typeface="Calibri" panose="020F0502020204030204" pitchFamily="34" charset="0"/>
                <a:cs typeface="Calibri" panose="020F0502020204030204" pitchFamily="34" charset="0"/>
              </a:rPr>
              <a:t>m</a:t>
            </a:r>
            <a:r>
              <a:rPr lang="nl-NL" b="1">
                <a:latin typeface="Calibri" panose="020F0502020204030204" pitchFamily="34" charset="0"/>
                <a:cs typeface="Calibri" panose="020F0502020204030204" pitchFamily="34" charset="0"/>
              </a:rPr>
              <a:t>ogelijke obstakels van isolatie</a:t>
            </a:r>
            <a:br>
              <a:rPr lang="nl-NL" b="1">
                <a:latin typeface="Calibri" panose="020F0502020204030204" pitchFamily="34" charset="0"/>
                <a:cs typeface="Calibri" panose="020F0502020204030204" pitchFamily="34" charset="0"/>
              </a:rPr>
            </a:br>
            <a:endParaRPr lang="nl-NL"/>
          </a:p>
        </p:txBody>
      </p:sp>
      <p:sp>
        <p:nvSpPr>
          <p:cNvPr id="3" name="Tijdelijke aanduiding voor inhoud 2">
            <a:extLst>
              <a:ext uri="{FF2B5EF4-FFF2-40B4-BE49-F238E27FC236}">
                <a16:creationId xmlns:a16="http://schemas.microsoft.com/office/drawing/2014/main" id="{8D355327-FD2B-4DDB-88A7-9578A6D683CA}"/>
              </a:ext>
            </a:extLst>
          </p:cNvPr>
          <p:cNvSpPr>
            <a:spLocks noGrp="1"/>
          </p:cNvSpPr>
          <p:nvPr>
            <p:ph idx="1"/>
          </p:nvPr>
        </p:nvSpPr>
        <p:spPr>
          <a:xfrm>
            <a:off x="1224643" y="1484241"/>
            <a:ext cx="9748157" cy="5177815"/>
          </a:xfrm>
        </p:spPr>
        <p:txBody>
          <a:bodyPr>
            <a:normAutofit/>
          </a:bodyPr>
          <a:lstStyle/>
          <a:p>
            <a:pPr marL="0" indent="0">
              <a:spcBef>
                <a:spcPts val="0"/>
              </a:spcBef>
              <a:spcAft>
                <a:spcPts val="0"/>
              </a:spcAft>
              <a:buNone/>
            </a:pPr>
            <a:endParaRPr lang="nl-NL">
              <a:solidFill>
                <a:srgbClr val="FF0000"/>
              </a:solidFill>
              <a:effectLst/>
              <a:latin typeface="Calibri" panose="020F0502020204030204" pitchFamily="34" charset="0"/>
              <a:cs typeface="Calibri" panose="020F0502020204030204" pitchFamily="34" charset="0"/>
            </a:endParaRPr>
          </a:p>
          <a:p>
            <a:pPr marL="0" indent="0">
              <a:spcBef>
                <a:spcPts val="0"/>
              </a:spcBef>
              <a:spcAft>
                <a:spcPts val="0"/>
              </a:spcAft>
              <a:buNone/>
            </a:pPr>
            <a:endParaRPr lang="nl-NL" b="0">
              <a:effectLst/>
              <a:latin typeface="Calibri" panose="020F0502020204030204" pitchFamily="34" charset="0"/>
              <a:cs typeface="Calibri" panose="020F0502020204030204" pitchFamily="34" charset="0"/>
            </a:endParaRPr>
          </a:p>
          <a:p>
            <a:pPr>
              <a:buFontTx/>
              <a:buChar char="-"/>
            </a:pPr>
            <a:r>
              <a:rPr lang="nl-NL">
                <a:latin typeface="Calibri" panose="020F0502020204030204" pitchFamily="34" charset="0"/>
                <a:cs typeface="Calibri" panose="020F0502020204030204" pitchFamily="34" charset="0"/>
              </a:rPr>
              <a:t>Weinig kennis of motivatie --&gt; onbegrip en stigma</a:t>
            </a:r>
          </a:p>
          <a:p>
            <a:pPr>
              <a:buFontTx/>
              <a:buChar char="-"/>
            </a:pPr>
            <a:endParaRPr lang="nl-NL">
              <a:latin typeface="Calibri" panose="020F0502020204030204" pitchFamily="34" charset="0"/>
              <a:cs typeface="Calibri" panose="020F0502020204030204" pitchFamily="34" charset="0"/>
            </a:endParaRPr>
          </a:p>
          <a:p>
            <a:pPr>
              <a:buFontTx/>
              <a:buChar char="-"/>
            </a:pPr>
            <a:r>
              <a:rPr lang="nl-NL">
                <a:latin typeface="Calibri" panose="020F0502020204030204" pitchFamily="34" charset="0"/>
                <a:cs typeface="Calibri" panose="020F0502020204030204" pitchFamily="34" charset="0"/>
              </a:rPr>
              <a:t>Invloed op psychosociaal welzijn</a:t>
            </a:r>
          </a:p>
          <a:p>
            <a:pPr lvl="1">
              <a:buFontTx/>
              <a:buChar char="-"/>
            </a:pPr>
            <a:r>
              <a:rPr lang="nl-NL">
                <a:latin typeface="Calibri" panose="020F0502020204030204" pitchFamily="34" charset="0"/>
                <a:cs typeface="Calibri" panose="020F0502020204030204" pitchFamily="34" charset="0"/>
              </a:rPr>
              <a:t>Weinig tot geen sociale interactie</a:t>
            </a:r>
          </a:p>
          <a:p>
            <a:pPr lvl="1">
              <a:buFontTx/>
              <a:buChar char="-"/>
            </a:pPr>
            <a:endParaRPr lang="nl-NL">
              <a:latin typeface="Calibri" panose="020F0502020204030204" pitchFamily="34" charset="0"/>
              <a:cs typeface="Calibri" panose="020F0502020204030204" pitchFamily="34" charset="0"/>
              <a:sym typeface="Wingdings" panose="05000000000000000000" pitchFamily="2" charset="2"/>
            </a:endParaRPr>
          </a:p>
          <a:p>
            <a:pPr>
              <a:buFontTx/>
              <a:buChar char="-"/>
            </a:pPr>
            <a:r>
              <a:rPr lang="nl-NL">
                <a:latin typeface="Calibri" panose="020F0502020204030204" pitchFamily="34" charset="0"/>
                <a:cs typeface="Calibri" panose="020F0502020204030204" pitchFamily="34" charset="0"/>
              </a:rPr>
              <a:t>Weinig tot geen </a:t>
            </a:r>
            <a:r>
              <a:rPr lang="nl-NL" err="1">
                <a:latin typeface="Calibri" panose="020F0502020204030204" pitchFamily="34" charset="0"/>
                <a:cs typeface="Calibri" panose="020F0502020204030204" pitchFamily="34" charset="0"/>
              </a:rPr>
              <a:t>inkomensgenererende</a:t>
            </a:r>
            <a:r>
              <a:rPr lang="nl-NL">
                <a:latin typeface="Calibri" panose="020F0502020204030204" pitchFamily="34" charset="0"/>
                <a:cs typeface="Calibri" panose="020F0502020204030204" pitchFamily="34" charset="0"/>
              </a:rPr>
              <a:t> activiteit</a:t>
            </a:r>
          </a:p>
          <a:p>
            <a:pPr>
              <a:buFontTx/>
              <a:buChar char="-"/>
            </a:pPr>
            <a:endParaRPr lang="nl-NL">
              <a:latin typeface="Calibri" panose="020F0502020204030204" pitchFamily="34" charset="0"/>
              <a:cs typeface="Calibri" panose="020F0502020204030204" pitchFamily="34" charset="0"/>
            </a:endParaRPr>
          </a:p>
          <a:p>
            <a:pPr>
              <a:buFontTx/>
              <a:buChar char="-"/>
            </a:pPr>
            <a:r>
              <a:rPr lang="nl-NL">
                <a:latin typeface="Calibri" panose="020F0502020204030204" pitchFamily="34" charset="0"/>
                <a:cs typeface="Calibri" panose="020F0502020204030204" pitchFamily="34" charset="0"/>
              </a:rPr>
              <a:t>Verhoogde kans op huishoudelijk geweld</a:t>
            </a:r>
          </a:p>
          <a:p>
            <a:pPr marL="0" indent="0">
              <a:spcBef>
                <a:spcPts val="0"/>
              </a:spcBef>
              <a:spcAft>
                <a:spcPts val="0"/>
              </a:spcAft>
              <a:buNone/>
            </a:pPr>
            <a:endParaRPr lang="nl-NL">
              <a:latin typeface="Calibri" panose="020F0502020204030204" pitchFamily="34" charset="0"/>
              <a:cs typeface="Calibri" panose="020F0502020204030204" pitchFamily="34" charset="0"/>
            </a:endParaRPr>
          </a:p>
          <a:p>
            <a:pPr marL="0" indent="0">
              <a:spcBef>
                <a:spcPts val="0"/>
              </a:spcBef>
              <a:spcAft>
                <a:spcPts val="0"/>
              </a:spcAft>
              <a:buNone/>
            </a:pPr>
            <a:endParaRPr lang="nl-NL" b="0">
              <a:effectLst/>
              <a:latin typeface="Calibri" panose="020F0502020204030204" pitchFamily="34" charset="0"/>
              <a:cs typeface="Calibri" panose="020F0502020204030204" pitchFamily="34" charset="0"/>
            </a:endParaRPr>
          </a:p>
          <a:p>
            <a:pPr marL="0" indent="0">
              <a:spcBef>
                <a:spcPts val="0"/>
              </a:spcBef>
              <a:spcAft>
                <a:spcPts val="0"/>
              </a:spcAft>
              <a:buNone/>
            </a:pPr>
            <a:endParaRPr lang="nl-NL" sz="1800"/>
          </a:p>
          <a:p>
            <a:pPr marL="0" indent="0">
              <a:spcBef>
                <a:spcPts val="0"/>
              </a:spcBef>
              <a:spcAft>
                <a:spcPts val="0"/>
              </a:spcAft>
              <a:buNone/>
            </a:pPr>
            <a:endParaRPr lang="nl-NL" sz="1800" b="0">
              <a:effectLst/>
            </a:endParaRPr>
          </a:p>
          <a:p>
            <a:pPr marL="0" indent="0">
              <a:spcBef>
                <a:spcPts val="0"/>
              </a:spcBef>
              <a:spcAft>
                <a:spcPts val="0"/>
              </a:spcAft>
              <a:buNone/>
            </a:pPr>
            <a:endParaRPr lang="nl-NL" sz="1800"/>
          </a:p>
          <a:p>
            <a:pPr marL="0" indent="0">
              <a:spcBef>
                <a:spcPts val="0"/>
              </a:spcBef>
              <a:spcAft>
                <a:spcPts val="0"/>
              </a:spcAft>
              <a:buNone/>
            </a:pPr>
            <a:endParaRPr lang="nl-NL" sz="1800" b="0">
              <a:effectLst/>
            </a:endParaRPr>
          </a:p>
          <a:p>
            <a:endParaRPr lang="nl-NL"/>
          </a:p>
        </p:txBody>
      </p:sp>
      <p:pic>
        <p:nvPicPr>
          <p:cNvPr id="1026" name="Picture 2" descr="Het Symbool Van Negatief Koppelt Terug Stock Illustrations, Vectors, &amp;  Clipart – (115 Stock Illustrations)">
            <a:extLst>
              <a:ext uri="{FF2B5EF4-FFF2-40B4-BE49-F238E27FC236}">
                <a16:creationId xmlns:a16="http://schemas.microsoft.com/office/drawing/2014/main" id="{1B5591C0-4CFC-4563-9A6B-4EBFFDBC0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6199" y="250507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161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5A7C9-4FC9-4DE9-AB35-D38E5F523CB6}"/>
              </a:ext>
            </a:extLst>
          </p:cNvPr>
          <p:cNvSpPr>
            <a:spLocks noGrp="1"/>
          </p:cNvSpPr>
          <p:nvPr>
            <p:ph type="title"/>
          </p:nvPr>
        </p:nvSpPr>
        <p:spPr>
          <a:xfrm>
            <a:off x="1728000" y="756000"/>
            <a:ext cx="10044900" cy="1116000"/>
          </a:xfrm>
        </p:spPr>
        <p:txBody>
          <a:bodyPr/>
          <a:lstStyle/>
          <a:p>
            <a:r>
              <a:rPr lang="nl-NL"/>
              <a:t>2. Gesprek </a:t>
            </a:r>
            <a:r>
              <a:rPr lang="nl-NL" err="1"/>
              <a:t>mbt</a:t>
            </a:r>
            <a:r>
              <a:rPr lang="nl-NL"/>
              <a:t> lokale bronopsporing</a:t>
            </a:r>
            <a:br>
              <a:rPr lang="nl-NL"/>
            </a:br>
            <a:r>
              <a:rPr lang="nl-NL" sz="2200" b="0">
                <a:solidFill>
                  <a:srgbClr val="FF0000"/>
                </a:solidFill>
                <a:effectLst/>
                <a:latin typeface="Calibri Light" panose="020F0302020204030204" pitchFamily="34" charset="0"/>
                <a:cs typeface="Calibri Light" panose="020F0302020204030204" pitchFamily="34" charset="0"/>
              </a:rPr>
              <a:t>De focus ligt op met wie de patiënt in contact is geweest </a:t>
            </a:r>
            <a:r>
              <a:rPr lang="nl-NL" sz="2200" b="1">
                <a:solidFill>
                  <a:srgbClr val="FF0000"/>
                </a:solidFill>
                <a:effectLst/>
                <a:latin typeface="Calibri Light" panose="020F0302020204030204" pitchFamily="34" charset="0"/>
                <a:cs typeface="Calibri Light" panose="020F0302020204030204" pitchFamily="34" charset="0"/>
              </a:rPr>
              <a:t>VOOR</a:t>
            </a:r>
            <a:r>
              <a:rPr lang="nl-NL" sz="2200" b="0">
                <a:solidFill>
                  <a:srgbClr val="FF0000"/>
                </a:solidFill>
                <a:effectLst/>
                <a:latin typeface="Calibri Light" panose="020F0302020204030204" pitchFamily="34" charset="0"/>
                <a:cs typeface="Calibri Light" panose="020F0302020204030204" pitchFamily="34" charset="0"/>
              </a:rPr>
              <a:t> het oplopen van de ziekte</a:t>
            </a:r>
            <a:br>
              <a:rPr lang="nl-NL" sz="2800" b="0">
                <a:solidFill>
                  <a:srgbClr val="FF0000"/>
                </a:solidFill>
                <a:effectLst/>
                <a:latin typeface="+mj-lt"/>
              </a:rPr>
            </a:br>
            <a:r>
              <a:rPr lang="nl-NL" sz="2200" b="1">
                <a:effectLst/>
                <a:latin typeface="Calibri" panose="020F0502020204030204" pitchFamily="34" charset="0"/>
                <a:cs typeface="Calibri" panose="020F0502020204030204" pitchFamily="34" charset="0"/>
              </a:rPr>
              <a:t>Clusterdetectie:</a:t>
            </a:r>
            <a:br>
              <a:rPr lang="nl-NL" sz="4000" b="0">
                <a:effectLst/>
                <a:latin typeface="Calibri" panose="020F0502020204030204" pitchFamily="34" charset="0"/>
                <a:cs typeface="Calibri" panose="020F0502020204030204" pitchFamily="34" charset="0"/>
              </a:rPr>
            </a:br>
            <a:endParaRPr lang="nl-NL">
              <a:latin typeface="Calibri" panose="020F0502020204030204" pitchFamily="34" charset="0"/>
              <a:cs typeface="Calibri" panose="020F0502020204030204" pitchFamily="34" charset="0"/>
            </a:endParaRPr>
          </a:p>
        </p:txBody>
      </p:sp>
      <p:sp>
        <p:nvSpPr>
          <p:cNvPr id="9" name="Tijdelijke aanduiding voor inhoud 8">
            <a:extLst>
              <a:ext uri="{FF2B5EF4-FFF2-40B4-BE49-F238E27FC236}">
                <a16:creationId xmlns:a16="http://schemas.microsoft.com/office/drawing/2014/main" id="{DA5B614F-1B21-4D09-AC53-71729115E776}"/>
              </a:ext>
            </a:extLst>
          </p:cNvPr>
          <p:cNvSpPr>
            <a:spLocks noGrp="1"/>
          </p:cNvSpPr>
          <p:nvPr>
            <p:ph idx="1"/>
          </p:nvPr>
        </p:nvSpPr>
        <p:spPr>
          <a:xfrm>
            <a:off x="1728000" y="2253342"/>
            <a:ext cx="9888000" cy="3334797"/>
          </a:xfrm>
        </p:spPr>
        <p:txBody>
          <a:bodyPr/>
          <a:lstStyle/>
          <a:p>
            <a:pPr marL="0" indent="0">
              <a:buNone/>
            </a:pPr>
            <a:r>
              <a:rPr lang="nl-NL">
                <a:effectLst/>
                <a:latin typeface="Calibri" panose="020F0502020204030204" pitchFamily="34" charset="0"/>
                <a:ea typeface="Calibri" panose="020F0502020204030204" pitchFamily="34" charset="0"/>
                <a:cs typeface="Calibri" panose="020F0502020204030204" pitchFamily="34" charset="0"/>
              </a:rPr>
              <a:t>Bij de bronopsporing is het niet zozeer van belang om te weten te komen door </a:t>
            </a:r>
            <a:r>
              <a:rPr lang="nl-NL" b="1">
                <a:effectLst/>
                <a:latin typeface="Calibri" panose="020F0502020204030204" pitchFamily="34" charset="0"/>
                <a:ea typeface="Calibri" panose="020F0502020204030204" pitchFamily="34" charset="0"/>
                <a:cs typeface="Calibri" panose="020F0502020204030204" pitchFamily="34" charset="0"/>
              </a:rPr>
              <a:t>wie</a:t>
            </a:r>
            <a:r>
              <a:rPr lang="nl-NL">
                <a:effectLst/>
                <a:latin typeface="Calibri" panose="020F0502020204030204" pitchFamily="34" charset="0"/>
                <a:ea typeface="Calibri" panose="020F0502020204030204" pitchFamily="34" charset="0"/>
                <a:cs typeface="Calibri" panose="020F0502020204030204" pitchFamily="34" charset="0"/>
              </a:rPr>
              <a:t> ze zijn geïnfecteerd, maar </a:t>
            </a:r>
            <a:r>
              <a:rPr lang="nl-NL" b="1">
                <a:effectLst/>
                <a:latin typeface="Calibri" panose="020F0502020204030204" pitchFamily="34" charset="0"/>
                <a:ea typeface="Calibri" panose="020F0502020204030204" pitchFamily="34" charset="0"/>
                <a:cs typeface="Calibri" panose="020F0502020204030204" pitchFamily="34" charset="0"/>
              </a:rPr>
              <a:t>waar</a:t>
            </a:r>
            <a:r>
              <a:rPr lang="nl-NL">
                <a:effectLst/>
                <a:latin typeface="Calibri" panose="020F0502020204030204" pitchFamily="34" charset="0"/>
                <a:ea typeface="Calibri" panose="020F0502020204030204" pitchFamily="34" charset="0"/>
                <a:cs typeface="Calibri" panose="020F0502020204030204" pitchFamily="34" charset="0"/>
              </a:rPr>
              <a:t> en </a:t>
            </a:r>
            <a:r>
              <a:rPr lang="nl-NL" b="1">
                <a:effectLst/>
                <a:latin typeface="Calibri" panose="020F0502020204030204" pitchFamily="34" charset="0"/>
                <a:ea typeface="Calibri" panose="020F0502020204030204" pitchFamily="34" charset="0"/>
                <a:cs typeface="Calibri" panose="020F0502020204030204" pitchFamily="34" charset="0"/>
              </a:rPr>
              <a:t>hoe</a:t>
            </a:r>
            <a:r>
              <a:rPr lang="nl-NL">
                <a:effectLst/>
                <a:latin typeface="Calibri" panose="020F0502020204030204" pitchFamily="34" charset="0"/>
                <a:ea typeface="Calibri" panose="020F0502020204030204" pitchFamily="34" charset="0"/>
                <a:cs typeface="Calibri" panose="020F0502020204030204" pitchFamily="34" charset="0"/>
              </a:rPr>
              <a:t>. </a:t>
            </a:r>
            <a:endParaRPr lang="nl-NL">
              <a:latin typeface="Calibri" panose="020F0502020204030204" pitchFamily="34" charset="0"/>
              <a:cs typeface="Calibri" panose="020F0502020204030204" pitchFamily="34" charset="0"/>
            </a:endParaRPr>
          </a:p>
        </p:txBody>
      </p:sp>
      <p:sp>
        <p:nvSpPr>
          <p:cNvPr id="10" name="Tijdelijke aanduiding voor inhoud 2">
            <a:extLst>
              <a:ext uri="{FF2B5EF4-FFF2-40B4-BE49-F238E27FC236}">
                <a16:creationId xmlns:a16="http://schemas.microsoft.com/office/drawing/2014/main" id="{F4F70976-CDE1-42C2-AF19-84A5180098AD}"/>
              </a:ext>
            </a:extLst>
          </p:cNvPr>
          <p:cNvSpPr txBox="1">
            <a:spLocks/>
          </p:cNvSpPr>
          <p:nvPr/>
        </p:nvSpPr>
        <p:spPr>
          <a:xfrm>
            <a:off x="1728000" y="3230228"/>
            <a:ext cx="9574929" cy="3921686"/>
          </a:xfrm>
          <a:prstGeom prst="rect">
            <a:avLst/>
          </a:prstGeom>
        </p:spPr>
        <p:txBody>
          <a:bodyPr vert="horz" lIns="0" tIns="0" rIns="0" bIns="45720" rtlCol="0">
            <a:noAutofit/>
          </a:bodyPr>
          <a:lstStyle>
            <a:lvl1pPr marL="288000" indent="-288000" algn="l" defTabSz="914400" rtl="0" eaLnBrk="1" latinLnBrk="0" hangingPunct="1">
              <a:lnSpc>
                <a:spcPct val="90000"/>
              </a:lnSpc>
              <a:spcBef>
                <a:spcPts val="300"/>
              </a:spcBef>
              <a:buSzPct val="90000"/>
              <a:buFontTx/>
              <a:buBlip>
                <a:blip r:embed="rId2"/>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3"/>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4"/>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5"/>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2"/>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latin typeface="Calibri" panose="020F0502020204030204" pitchFamily="34" charset="0"/>
                <a:cs typeface="Calibri" panose="020F0502020204030204" pitchFamily="34" charset="0"/>
              </a:rPr>
              <a:t>Op zoek naar besmettingshaarden     = gedeelde contacten/gemeenschap/bron</a:t>
            </a:r>
          </a:p>
          <a:p>
            <a:r>
              <a:rPr lang="nl-BE">
                <a:latin typeface="Calibri" panose="020F0502020204030204" pitchFamily="34" charset="0"/>
                <a:cs typeface="Calibri" panose="020F0502020204030204" pitchFamily="34" charset="0"/>
              </a:rPr>
              <a:t>Op huisbezoek bij (mogelijks) besmette personen</a:t>
            </a:r>
          </a:p>
          <a:p>
            <a:r>
              <a:rPr lang="nl-BE">
                <a:latin typeface="Calibri" panose="020F0502020204030204" pitchFamily="34" charset="0"/>
                <a:cs typeface="Calibri" panose="020F0502020204030204" pitchFamily="34" charset="0"/>
              </a:rPr>
              <a:t>Vragen naar contacten 10 dagen vóór symptomen</a:t>
            </a:r>
          </a:p>
          <a:p>
            <a:r>
              <a:rPr lang="nl-BE">
                <a:latin typeface="Calibri" panose="020F0502020204030204" pitchFamily="34" charset="0"/>
                <a:cs typeface="Calibri" panose="020F0502020204030204" pitchFamily="34" charset="0"/>
              </a:rPr>
              <a:t>Alle soorten contacten (geen onderscheid risico)</a:t>
            </a:r>
          </a:p>
          <a:p>
            <a:pPr marL="0" indent="0">
              <a:buNone/>
            </a:pPr>
            <a:endParaRPr lang="nl-BE">
              <a:latin typeface="Calibri" panose="020F0502020204030204" pitchFamily="34" charset="0"/>
              <a:cs typeface="Calibri" panose="020F0502020204030204" pitchFamily="34" charset="0"/>
            </a:endParaRPr>
          </a:p>
          <a:p>
            <a:pPr marL="0" indent="0">
              <a:buNone/>
            </a:pPr>
            <a:r>
              <a:rPr lang="nl-BE">
                <a:latin typeface="Calibri" panose="020F0502020204030204" pitchFamily="34" charset="0"/>
                <a:cs typeface="Calibri" panose="020F0502020204030204" pitchFamily="34" charset="0"/>
              </a:rPr>
              <a:t>Voor specifieke vragen: zie de gids huisbezoekers. </a:t>
            </a:r>
          </a:p>
        </p:txBody>
      </p:sp>
    </p:spTree>
    <p:extLst>
      <p:ext uri="{BB962C8B-B14F-4D97-AF65-F5344CB8AC3E}">
        <p14:creationId xmlns:p14="http://schemas.microsoft.com/office/powerpoint/2010/main" val="716642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5A7C9-4FC9-4DE9-AB35-D38E5F523CB6}"/>
              </a:ext>
            </a:extLst>
          </p:cNvPr>
          <p:cNvSpPr>
            <a:spLocks noGrp="1"/>
          </p:cNvSpPr>
          <p:nvPr>
            <p:ph type="title"/>
          </p:nvPr>
        </p:nvSpPr>
        <p:spPr>
          <a:xfrm>
            <a:off x="1728000" y="755999"/>
            <a:ext cx="10110214" cy="1053643"/>
          </a:xfrm>
        </p:spPr>
        <p:txBody>
          <a:bodyPr/>
          <a:lstStyle/>
          <a:p>
            <a:pPr fontAlgn="base">
              <a:lnSpc>
                <a:spcPct val="100000"/>
              </a:lnSpc>
              <a:spcBef>
                <a:spcPts val="600"/>
              </a:spcBef>
              <a:tabLst>
                <a:tab pos="2340610" algn="l"/>
                <a:tab pos="457200" algn="l"/>
              </a:tabLst>
            </a:pPr>
            <a:r>
              <a:rPr lang="nl-NL"/>
              <a:t>3. Gesprek </a:t>
            </a:r>
            <a:r>
              <a:rPr lang="nl-NL" err="1"/>
              <a:t>mbt</a:t>
            </a:r>
            <a:r>
              <a:rPr lang="nl-NL"/>
              <a:t> </a:t>
            </a:r>
            <a:r>
              <a:rPr lang="nl-NL" err="1"/>
              <a:t>oplijsten</a:t>
            </a:r>
            <a:r>
              <a:rPr lang="nl-NL"/>
              <a:t> contacten</a:t>
            </a:r>
            <a:br>
              <a:rPr lang="nl-NL"/>
            </a:br>
            <a:r>
              <a:rPr lang="nl-NL" sz="2200" b="0">
                <a:solidFill>
                  <a:srgbClr val="FF0000"/>
                </a:solidFill>
                <a:effectLst/>
                <a:latin typeface="Calibri Light" panose="020F0302020204030204" pitchFamily="34" charset="0"/>
                <a:cs typeface="Calibri Light" panose="020F0302020204030204" pitchFamily="34" charset="0"/>
              </a:rPr>
              <a:t>De focus ligt op met wie de patiënt in contact is geweest</a:t>
            </a:r>
            <a:r>
              <a:rPr lang="nl-NL" sz="2200" b="1">
                <a:solidFill>
                  <a:srgbClr val="FF0000"/>
                </a:solidFill>
                <a:effectLst/>
                <a:latin typeface="Calibri Light" panose="020F0302020204030204" pitchFamily="34" charset="0"/>
                <a:cs typeface="Calibri Light" panose="020F0302020204030204" pitchFamily="34" charset="0"/>
              </a:rPr>
              <a:t> SINDS </a:t>
            </a:r>
            <a:r>
              <a:rPr lang="nl-NL" sz="2200" b="0">
                <a:solidFill>
                  <a:srgbClr val="FF0000"/>
                </a:solidFill>
                <a:effectLst/>
                <a:latin typeface="Calibri Light" panose="020F0302020204030204" pitchFamily="34" charset="0"/>
                <a:cs typeface="Calibri Light" panose="020F0302020204030204" pitchFamily="34" charset="0"/>
              </a:rPr>
              <a:t>het oplopen van de ziekte</a:t>
            </a:r>
            <a:br>
              <a:rPr lang="nl-NL" sz="2800" b="0">
                <a:solidFill>
                  <a:srgbClr val="FF0000"/>
                </a:solidFill>
                <a:effectLst/>
                <a:latin typeface="+mj-lt"/>
              </a:rPr>
            </a:br>
            <a:br>
              <a:rPr lang="nl-BE" sz="2200">
                <a:solidFill>
                  <a:srgbClr val="171717"/>
                </a:solidFill>
                <a:latin typeface="Calibri" panose="020F0502020204030204" pitchFamily="34" charset="0"/>
                <a:ea typeface="Calibri" panose="020F0502020204030204" pitchFamily="34" charset="0"/>
                <a:cs typeface="Calibri" panose="020F0502020204030204" pitchFamily="34" charset="0"/>
              </a:rPr>
            </a:br>
            <a:r>
              <a:rPr lang="nl-NL" sz="2200">
                <a:solidFill>
                  <a:srgbClr val="171717"/>
                </a:solidFill>
                <a:effectLst/>
                <a:latin typeface="Calibri" panose="020F0502020204030204" pitchFamily="34" charset="0"/>
                <a:ea typeface="Calibri" panose="020F0502020204030204" pitchFamily="34" charset="0"/>
                <a:cs typeface="Calibri" panose="020F0502020204030204" pitchFamily="34" charset="0"/>
              </a:rPr>
              <a:t>-</a:t>
            </a:r>
            <a:r>
              <a:rPr lang="nl-BE" sz="2200" b="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Begeleiden bij het inventariseren</a:t>
            </a:r>
            <a:r>
              <a:rPr lang="nl-BE" sz="220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 van contacten. </a:t>
            </a:r>
            <a:r>
              <a:rPr lang="nl-BE" sz="2200">
                <a:solidFill>
                  <a:srgbClr val="171717"/>
                </a:solidFill>
                <a:latin typeface="Calibri" panose="020F0502020204030204" pitchFamily="34" charset="0"/>
                <a:ea typeface="Times New Roman" panose="02020603050405020304" pitchFamily="18" charset="0"/>
                <a:cs typeface="Calibri" panose="020F0502020204030204" pitchFamily="34" charset="0"/>
              </a:rPr>
              <a:t>Visuele weergave kan helpen.</a:t>
            </a:r>
            <a:br>
              <a:rPr lang="nl-BE" sz="220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br>
            <a:br>
              <a:rPr lang="nl-NL" sz="2200">
                <a:solidFill>
                  <a:srgbClr val="171717"/>
                </a:solidFill>
                <a:effectLst/>
                <a:latin typeface="Calibri" panose="020F0502020204030204" pitchFamily="34" charset="0"/>
                <a:ea typeface="Calibri" panose="020F0502020204030204" pitchFamily="34" charset="0"/>
                <a:cs typeface="Calibri" panose="020F0502020204030204" pitchFamily="34" charset="0"/>
              </a:rPr>
            </a:br>
            <a:r>
              <a:rPr lang="nl-NL" sz="2200">
                <a:solidFill>
                  <a:srgbClr val="171717"/>
                </a:solidFill>
                <a:effectLst/>
                <a:latin typeface="Calibri" panose="020F0502020204030204" pitchFamily="34" charset="0"/>
                <a:ea typeface="Calibri" panose="020F0502020204030204" pitchFamily="34" charset="0"/>
                <a:cs typeface="Calibri" panose="020F0502020204030204" pitchFamily="34" charset="0"/>
              </a:rPr>
              <a:t>-</a:t>
            </a:r>
            <a:r>
              <a:rPr lang="nl-BE" sz="220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Eventueel zelf </a:t>
            </a:r>
            <a:r>
              <a:rPr lang="nl-BE" sz="2200" b="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contacteren van </a:t>
            </a:r>
            <a:r>
              <a:rPr lang="nl-BE" sz="2200" b="1" err="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hoogrisico</a:t>
            </a:r>
            <a:r>
              <a:rPr lang="nl-BE" sz="2200" b="1">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-contacten </a:t>
            </a:r>
            <a:r>
              <a:rPr lang="nl-BE" sz="220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a:t>
            </a:r>
            <a:r>
              <a:rPr lang="nl-BE" sz="2200">
                <a:solidFill>
                  <a:srgbClr val="171717"/>
                </a:solidFill>
                <a:latin typeface="Calibri" panose="020F0502020204030204" pitchFamily="34" charset="0"/>
                <a:ea typeface="Times New Roman" panose="02020603050405020304" pitchFamily="18" charset="0"/>
                <a:cs typeface="Calibri" panose="020F0502020204030204" pitchFamily="34" charset="0"/>
              </a:rPr>
              <a:t> Hierbij wordt vooral de boodschap gegeven dat </a:t>
            </a:r>
            <a:r>
              <a:rPr lang="nl-BE" sz="2200" err="1">
                <a:solidFill>
                  <a:srgbClr val="171717"/>
                </a:solidFill>
                <a:latin typeface="Calibri" panose="020F0502020204030204" pitchFamily="34" charset="0"/>
                <a:ea typeface="Times New Roman" panose="02020603050405020304" pitchFamily="18" charset="0"/>
                <a:cs typeface="Calibri" panose="020F0502020204030204" pitchFamily="34" charset="0"/>
              </a:rPr>
              <a:t>hoogrisicopatiënten</a:t>
            </a:r>
            <a:r>
              <a:rPr lang="nl-BE" sz="2200">
                <a:solidFill>
                  <a:srgbClr val="171717"/>
                </a:solidFill>
                <a:latin typeface="Calibri" panose="020F0502020204030204" pitchFamily="34" charset="0"/>
                <a:ea typeface="Times New Roman" panose="02020603050405020304" pitchFamily="18" charset="0"/>
                <a:cs typeface="Calibri" panose="020F0502020204030204" pitchFamily="34" charset="0"/>
              </a:rPr>
              <a:t> waakzaam moeten zijn in afwachting van de telefoon van het centrale callcenter</a:t>
            </a:r>
            <a:br>
              <a:rPr lang="nl-BE" sz="2200">
                <a:solidFill>
                  <a:srgbClr val="171717"/>
                </a:solidFill>
                <a:latin typeface="Calibri" panose="020F0502020204030204" pitchFamily="34" charset="0"/>
                <a:ea typeface="Times New Roman" panose="02020603050405020304" pitchFamily="18" charset="0"/>
                <a:cs typeface="Calibri" panose="020F0502020204030204" pitchFamily="34" charset="0"/>
              </a:rPr>
            </a:br>
            <a:br>
              <a:rPr lang="nl-NL" sz="2200">
                <a:solidFill>
                  <a:srgbClr val="171717"/>
                </a:solidFill>
                <a:effectLst/>
                <a:latin typeface="Calibri" panose="020F0502020204030204" pitchFamily="34" charset="0"/>
                <a:ea typeface="Calibri" panose="020F0502020204030204" pitchFamily="34" charset="0"/>
                <a:cs typeface="Calibri" panose="020F0502020204030204" pitchFamily="34" charset="0"/>
              </a:rPr>
            </a:br>
            <a:r>
              <a:rPr lang="nl-NL" sz="2200">
                <a:highlight>
                  <a:srgbClr val="FFFF00"/>
                </a:highlight>
                <a:latin typeface="Calibri" panose="020F0502020204030204" pitchFamily="34" charset="0"/>
                <a:cs typeface="Calibri" panose="020F0502020204030204" pitchFamily="34" charset="0"/>
              </a:rPr>
              <a:t>Informatie die je kan bezorgen aan contactpersonen van een besmette patiënt vind je hier: </a:t>
            </a:r>
            <a:r>
              <a:rPr lang="nl-NL" sz="2200">
                <a:highlight>
                  <a:srgbClr val="FFFF00"/>
                </a:highlight>
                <a:latin typeface="Calibri" panose="020F0502020204030204" pitchFamily="34" charset="0"/>
                <a:cs typeface="Calibri" panose="020F0502020204030204" pitchFamily="34" charset="0"/>
                <a:hlinkClick r:id="rId2"/>
              </a:rPr>
              <a:t>https://drive.google.com/file/d/1mYSlNc9UeBHpnXseaHFrGJYWE8Cj6dMN/view</a:t>
            </a:r>
            <a:br>
              <a:rPr lang="nl-NL" sz="2200">
                <a:highlight>
                  <a:srgbClr val="FFFF00"/>
                </a:highlight>
                <a:latin typeface="Calibri" panose="020F0502020204030204" pitchFamily="34" charset="0"/>
                <a:cs typeface="Calibri" panose="020F0502020204030204" pitchFamily="34" charset="0"/>
              </a:rPr>
            </a:br>
            <a:br>
              <a:rPr lang="nl-NL" sz="2200">
                <a:highlight>
                  <a:srgbClr val="FFFF00"/>
                </a:highlight>
                <a:latin typeface="Calibri" panose="020F0502020204030204" pitchFamily="34" charset="0"/>
                <a:cs typeface="Calibri" panose="020F0502020204030204" pitchFamily="34" charset="0"/>
              </a:rPr>
            </a:br>
            <a:r>
              <a:rPr lang="nl-NL" sz="2200">
                <a:highlight>
                  <a:srgbClr val="FFFF00"/>
                </a:highlight>
                <a:latin typeface="Calibri" panose="020F0502020204030204" pitchFamily="34" charset="0"/>
                <a:cs typeface="Calibri" panose="020F0502020204030204" pitchFamily="34" charset="0"/>
              </a:rPr>
              <a:t>Meer over contactopsporing vind je hier: </a:t>
            </a:r>
            <a:r>
              <a:rPr lang="nl-NL" sz="2200" u="sng" kern="1200">
                <a:solidFill>
                  <a:srgbClr val="0000FF"/>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hlinkClick r:id="rId3"/>
              </a:rPr>
              <a:t>https://www.corona-tracking.info/wp-content/uploads/2020/07/2.-Principes-van-contactopvolging.pdf</a:t>
            </a:r>
            <a:br>
              <a:rPr lang="nl-NL" sz="1800">
                <a:effectLst/>
                <a:highlight>
                  <a:srgbClr val="FFFF00"/>
                </a:highlight>
                <a:latin typeface="Calibri" panose="020F0502020204030204" pitchFamily="34" charset="0"/>
                <a:ea typeface="Calibri" panose="020F0502020204030204" pitchFamily="34" charset="0"/>
                <a:cs typeface="Arial" panose="020B0604020202020204" pitchFamily="34" charset="0"/>
              </a:rPr>
            </a:br>
            <a:br>
              <a:rPr lang="nl-NL" sz="2200" b="0">
                <a:solidFill>
                  <a:srgbClr val="FF0000"/>
                </a:solidFill>
                <a:effectLst/>
                <a:highlight>
                  <a:srgbClr val="FFFF00"/>
                </a:highlight>
                <a:latin typeface="Calibri" panose="020F0502020204030204" pitchFamily="34" charset="0"/>
                <a:cs typeface="Calibri" panose="020F0502020204030204" pitchFamily="34" charset="0"/>
              </a:rPr>
            </a:br>
            <a:br>
              <a:rPr lang="nl-NL" sz="4000" b="0">
                <a:effectLst/>
                <a:latin typeface="+mj-lt"/>
              </a:rPr>
            </a:br>
            <a:endParaRPr lang="nl-NL"/>
          </a:p>
        </p:txBody>
      </p:sp>
      <p:sp>
        <p:nvSpPr>
          <p:cNvPr id="10" name="Tijdelijke aanduiding voor inhoud 2">
            <a:extLst>
              <a:ext uri="{FF2B5EF4-FFF2-40B4-BE49-F238E27FC236}">
                <a16:creationId xmlns:a16="http://schemas.microsoft.com/office/drawing/2014/main" id="{F4F70976-CDE1-42C2-AF19-84A5180098AD}"/>
              </a:ext>
            </a:extLst>
          </p:cNvPr>
          <p:cNvSpPr txBox="1">
            <a:spLocks/>
          </p:cNvSpPr>
          <p:nvPr/>
        </p:nvSpPr>
        <p:spPr>
          <a:xfrm>
            <a:off x="1728000" y="1809642"/>
            <a:ext cx="9574929" cy="3921686"/>
          </a:xfrm>
          <a:prstGeom prst="rect">
            <a:avLst/>
          </a:prstGeom>
        </p:spPr>
        <p:txBody>
          <a:bodyPr vert="horz" lIns="0" tIns="0" rIns="0" bIns="45720" rtlCol="0">
            <a:noAutofit/>
          </a:bodyPr>
          <a:lstStyle>
            <a:lvl1pPr marL="288000" indent="-288000" algn="l" defTabSz="914400" rtl="0" eaLnBrk="1" latinLnBrk="0" hangingPunct="1">
              <a:lnSpc>
                <a:spcPct val="90000"/>
              </a:lnSpc>
              <a:spcBef>
                <a:spcPts val="300"/>
              </a:spcBef>
              <a:buSzPct val="90000"/>
              <a:buFontTx/>
              <a:buBlip>
                <a:blip r:embed="rId4"/>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5"/>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6"/>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7"/>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4"/>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90228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sz="half" idx="1"/>
            <p:extLst>
              <p:ext uri="{D42A27DB-BD31-4B8C-83A1-F6EECF244321}">
                <p14:modId xmlns:p14="http://schemas.microsoft.com/office/powerpoint/2010/main" val="3461150746"/>
              </p:ext>
            </p:extLst>
          </p:nvPr>
        </p:nvGraphicFramePr>
        <p:xfrm>
          <a:off x="1175378" y="923534"/>
          <a:ext cx="10391636" cy="4144332"/>
        </p:xfrm>
        <a:graphic>
          <a:graphicData uri="http://schemas.openxmlformats.org/drawingml/2006/table">
            <a:tbl>
              <a:tblPr firstRow="1" bandRow="1">
                <a:tableStyleId>{5C22544A-7EE6-4342-B048-85BDC9FD1C3A}</a:tableStyleId>
              </a:tblPr>
              <a:tblGrid>
                <a:gridCol w="5195818">
                  <a:extLst>
                    <a:ext uri="{9D8B030D-6E8A-4147-A177-3AD203B41FA5}">
                      <a16:colId xmlns:a16="http://schemas.microsoft.com/office/drawing/2014/main" val="20000"/>
                    </a:ext>
                  </a:extLst>
                </a:gridCol>
                <a:gridCol w="5195818">
                  <a:extLst>
                    <a:ext uri="{9D8B030D-6E8A-4147-A177-3AD203B41FA5}">
                      <a16:colId xmlns:a16="http://schemas.microsoft.com/office/drawing/2014/main" val="20001"/>
                    </a:ext>
                  </a:extLst>
                </a:gridCol>
              </a:tblGrid>
              <a:tr h="700724">
                <a:tc>
                  <a:txBody>
                    <a:bodyPr/>
                    <a:lstStyle/>
                    <a:p>
                      <a:r>
                        <a:rPr lang="nl-BE" sz="3200"/>
                        <a:t>Besmetting</a:t>
                      </a:r>
                    </a:p>
                  </a:txBody>
                  <a:tcPr/>
                </a:tc>
                <a:tc>
                  <a:txBody>
                    <a:bodyPr/>
                    <a:lstStyle/>
                    <a:p>
                      <a:r>
                        <a:rPr lang="nl-BE" sz="3200"/>
                        <a:t>Ontwikkeling ziekte</a:t>
                      </a:r>
                    </a:p>
                  </a:txBody>
                  <a:tcPr/>
                </a:tc>
                <a:extLst>
                  <a:ext uri="{0D108BD9-81ED-4DB2-BD59-A6C34878D82A}">
                    <a16:rowId xmlns:a16="http://schemas.microsoft.com/office/drawing/2014/main" val="10000"/>
                  </a:ext>
                </a:extLst>
              </a:tr>
              <a:tr h="1880892">
                <a:tc>
                  <a:txBody>
                    <a:bodyPr/>
                    <a:lstStyle/>
                    <a:p>
                      <a:r>
                        <a:rPr lang="nl-BE" sz="3200"/>
                        <a:t>Hoe groot is de kans dat het virus wordt overgedragen?</a:t>
                      </a:r>
                    </a:p>
                    <a:p>
                      <a:r>
                        <a:rPr lang="nl-BE" sz="3200"/>
                        <a:t>= hoog/laag</a:t>
                      </a:r>
                      <a:r>
                        <a:rPr lang="nl-BE" sz="3200" baseline="0"/>
                        <a:t> risico contact </a:t>
                      </a:r>
                      <a:endParaRPr lang="nl-BE" sz="3200"/>
                    </a:p>
                  </a:txBody>
                  <a:tcPr/>
                </a:tc>
                <a:tc>
                  <a:txBody>
                    <a:bodyPr/>
                    <a:lstStyle/>
                    <a:p>
                      <a:r>
                        <a:rPr lang="nl-BE" sz="3200"/>
                        <a:t>Hoe ernstig zijn de gevolgen?</a:t>
                      </a:r>
                    </a:p>
                    <a:p>
                      <a:r>
                        <a:rPr lang="nl-BE" sz="3200"/>
                        <a:t>= kwetsbare personen  voor</a:t>
                      </a:r>
                      <a:r>
                        <a:rPr lang="nl-BE" sz="3200" baseline="0"/>
                        <a:t> </a:t>
                      </a:r>
                      <a:r>
                        <a:rPr lang="nl-BE" sz="3200" baseline="0" err="1"/>
                        <a:t>covid</a:t>
                      </a:r>
                      <a:r>
                        <a:rPr lang="nl-BE" sz="3200" baseline="0"/>
                        <a:t> </a:t>
                      </a:r>
                      <a:endParaRPr lang="nl-BE" sz="3200"/>
                    </a:p>
                  </a:txBody>
                  <a:tcPr/>
                </a:tc>
                <a:extLst>
                  <a:ext uri="{0D108BD9-81ED-4DB2-BD59-A6C34878D82A}">
                    <a16:rowId xmlns:a16="http://schemas.microsoft.com/office/drawing/2014/main" val="10001"/>
                  </a:ext>
                </a:extLst>
              </a:tr>
              <a:tr h="700724">
                <a:tc>
                  <a:txBody>
                    <a:bodyPr/>
                    <a:lstStyle/>
                    <a:p>
                      <a:r>
                        <a:rPr lang="nl-BE" sz="3200" err="1"/>
                        <a:t>Obv</a:t>
                      </a:r>
                      <a:r>
                        <a:rPr lang="nl-BE" sz="3200"/>
                        <a:t> Afstand en duurtijd</a:t>
                      </a:r>
                    </a:p>
                  </a:txBody>
                  <a:tcPr/>
                </a:tc>
                <a:tc>
                  <a:txBody>
                    <a:bodyPr/>
                    <a:lstStyle/>
                    <a:p>
                      <a:r>
                        <a:rPr lang="nl-BE" sz="3200" err="1"/>
                        <a:t>Obv</a:t>
                      </a:r>
                      <a:r>
                        <a:rPr lang="nl-BE" sz="3200"/>
                        <a:t> Medische factoren</a:t>
                      </a:r>
                    </a:p>
                  </a:txBody>
                  <a:tcPr/>
                </a:tc>
                <a:extLst>
                  <a:ext uri="{0D108BD9-81ED-4DB2-BD59-A6C34878D82A}">
                    <a16:rowId xmlns:a16="http://schemas.microsoft.com/office/drawing/2014/main" val="10002"/>
                  </a:ext>
                </a:extLst>
              </a:tr>
              <a:tr h="700724">
                <a:tc>
                  <a:txBody>
                    <a:bodyPr/>
                    <a:lstStyle/>
                    <a:p>
                      <a:r>
                        <a:rPr lang="nl-BE" sz="3200" err="1"/>
                        <a:t>Ifv</a:t>
                      </a:r>
                      <a:r>
                        <a:rPr lang="nl-BE" sz="3200"/>
                        <a:t> </a:t>
                      </a:r>
                      <a:r>
                        <a:rPr lang="nl-BE" sz="3200" b="0" u="none"/>
                        <a:t>Contactonderzoek</a:t>
                      </a:r>
                    </a:p>
                  </a:txBody>
                  <a:tcPr/>
                </a:tc>
                <a:tc>
                  <a:txBody>
                    <a:bodyPr/>
                    <a:lstStyle/>
                    <a:p>
                      <a:r>
                        <a:rPr lang="nl-BE" sz="3200" err="1"/>
                        <a:t>Ifv</a:t>
                      </a:r>
                      <a:r>
                        <a:rPr lang="nl-BE" sz="3200"/>
                        <a:t> Behandeling</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84071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p:cNvGraphicFramePr>
            <a:graphicFrameLocks noGrp="1"/>
          </p:cNvGraphicFramePr>
          <p:nvPr>
            <p:ph sz="half" idx="1"/>
            <p:extLst>
              <p:ext uri="{D42A27DB-BD31-4B8C-83A1-F6EECF244321}">
                <p14:modId xmlns:p14="http://schemas.microsoft.com/office/powerpoint/2010/main" val="1681904796"/>
              </p:ext>
            </p:extLst>
          </p:nvPr>
        </p:nvGraphicFramePr>
        <p:xfrm>
          <a:off x="2107773" y="4131751"/>
          <a:ext cx="6958737" cy="1158240"/>
        </p:xfrm>
        <a:graphic>
          <a:graphicData uri="http://schemas.openxmlformats.org/drawingml/2006/table">
            <a:tbl>
              <a:tblPr bandRow="1">
                <a:tableStyleId>{5C22544A-7EE6-4342-B048-85BDC9FD1C3A}</a:tableStyleId>
              </a:tblPr>
              <a:tblGrid>
                <a:gridCol w="2319579">
                  <a:extLst>
                    <a:ext uri="{9D8B030D-6E8A-4147-A177-3AD203B41FA5}">
                      <a16:colId xmlns:a16="http://schemas.microsoft.com/office/drawing/2014/main" val="20000"/>
                    </a:ext>
                  </a:extLst>
                </a:gridCol>
                <a:gridCol w="2639878">
                  <a:extLst>
                    <a:ext uri="{9D8B030D-6E8A-4147-A177-3AD203B41FA5}">
                      <a16:colId xmlns:a16="http://schemas.microsoft.com/office/drawing/2014/main" val="20001"/>
                    </a:ext>
                  </a:extLst>
                </a:gridCol>
                <a:gridCol w="1999280">
                  <a:extLst>
                    <a:ext uri="{9D8B030D-6E8A-4147-A177-3AD203B41FA5}">
                      <a16:colId xmlns:a16="http://schemas.microsoft.com/office/drawing/2014/main" val="20002"/>
                    </a:ext>
                  </a:extLst>
                </a:gridCol>
              </a:tblGrid>
              <a:tr h="370840">
                <a:tc>
                  <a:txBody>
                    <a:bodyPr/>
                    <a:lstStyle/>
                    <a:p>
                      <a:pPr algn="ctr"/>
                      <a:r>
                        <a:rPr lang="nl-BE" sz="3200"/>
                        <a:t>- 2 dagen</a:t>
                      </a:r>
                    </a:p>
                  </a:txBody>
                  <a:tcPr/>
                </a:tc>
                <a:tc>
                  <a:txBody>
                    <a:bodyPr/>
                    <a:lstStyle/>
                    <a:p>
                      <a:pPr algn="ctr"/>
                      <a:endParaRPr lang="nl-BE" sz="3200"/>
                    </a:p>
                  </a:txBody>
                  <a:tcPr/>
                </a:tc>
                <a:tc>
                  <a:txBody>
                    <a:bodyPr/>
                    <a:lstStyle/>
                    <a:p>
                      <a:pPr algn="ctr"/>
                      <a:r>
                        <a:rPr lang="nl-BE" sz="3200"/>
                        <a:t>+ 7 dagen </a:t>
                      </a:r>
                    </a:p>
                  </a:txBody>
                  <a:tcPr/>
                </a:tc>
                <a:extLst>
                  <a:ext uri="{0D108BD9-81ED-4DB2-BD59-A6C34878D82A}">
                    <a16:rowId xmlns:a16="http://schemas.microsoft.com/office/drawing/2014/main" val="10000"/>
                  </a:ext>
                </a:extLst>
              </a:tr>
              <a:tr h="370840">
                <a:tc>
                  <a:txBody>
                    <a:bodyPr/>
                    <a:lstStyle/>
                    <a:p>
                      <a:pPr algn="ctr"/>
                      <a:endParaRPr lang="nl-BE" sz="3200"/>
                    </a:p>
                  </a:txBody>
                  <a:tcPr/>
                </a:tc>
                <a:tc>
                  <a:txBody>
                    <a:bodyPr/>
                    <a:lstStyle/>
                    <a:p>
                      <a:pPr algn="ctr"/>
                      <a:r>
                        <a:rPr lang="nl-BE" sz="3200"/>
                        <a:t>besmettelijk</a:t>
                      </a:r>
                    </a:p>
                  </a:txBody>
                  <a:tcPr/>
                </a:tc>
                <a:tc>
                  <a:txBody>
                    <a:bodyPr/>
                    <a:lstStyle/>
                    <a:p>
                      <a:pPr algn="ctr"/>
                      <a:endParaRPr lang="nl-BE" sz="3200"/>
                    </a:p>
                  </a:txBody>
                  <a:tcPr/>
                </a:tc>
                <a:extLst>
                  <a:ext uri="{0D108BD9-81ED-4DB2-BD59-A6C34878D82A}">
                    <a16:rowId xmlns:a16="http://schemas.microsoft.com/office/drawing/2014/main" val="10001"/>
                  </a:ext>
                </a:extLst>
              </a:tr>
            </a:tbl>
          </a:graphicData>
        </a:graphic>
      </p:graphicFrame>
      <p:sp>
        <p:nvSpPr>
          <p:cNvPr id="2" name="Titel 1"/>
          <p:cNvSpPr>
            <a:spLocks noGrp="1"/>
          </p:cNvSpPr>
          <p:nvPr>
            <p:ph type="title"/>
          </p:nvPr>
        </p:nvSpPr>
        <p:spPr>
          <a:xfrm>
            <a:off x="1728000" y="756000"/>
            <a:ext cx="9888000" cy="1116000"/>
          </a:xfrm>
        </p:spPr>
        <p:txBody>
          <a:bodyPr/>
          <a:lstStyle/>
          <a:p>
            <a:r>
              <a:rPr lang="nl-BE"/>
              <a:t>Besmet, symptomen en verspreiding</a:t>
            </a:r>
          </a:p>
        </p:txBody>
      </p:sp>
      <p:graphicFrame>
        <p:nvGraphicFramePr>
          <p:cNvPr id="4" name="Diagram 3"/>
          <p:cNvGraphicFramePr/>
          <p:nvPr>
            <p:extLst>
              <p:ext uri="{D42A27DB-BD31-4B8C-83A1-F6EECF244321}">
                <p14:modId xmlns:p14="http://schemas.microsoft.com/office/powerpoint/2010/main" val="584262001"/>
              </p:ext>
            </p:extLst>
          </p:nvPr>
        </p:nvGraphicFramePr>
        <p:xfrm>
          <a:off x="852407" y="247973"/>
          <a:ext cx="10763593" cy="5533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4"/>
          <p:cNvSpPr txBox="1"/>
          <p:nvPr/>
        </p:nvSpPr>
        <p:spPr>
          <a:xfrm>
            <a:off x="2742223" y="2476313"/>
            <a:ext cx="2661306" cy="1077218"/>
          </a:xfrm>
          <a:prstGeom prst="rect">
            <a:avLst/>
          </a:prstGeom>
          <a:noFill/>
        </p:spPr>
        <p:txBody>
          <a:bodyPr wrap="none" rtlCol="0">
            <a:spAutoFit/>
          </a:bodyPr>
          <a:lstStyle/>
          <a:p>
            <a:pPr algn="ctr"/>
            <a:r>
              <a:rPr lang="nl-BE" sz="3200"/>
              <a:t>‘Incubatie’</a:t>
            </a:r>
          </a:p>
          <a:p>
            <a:pPr algn="ctr"/>
            <a:r>
              <a:rPr lang="nl-BE" sz="3200"/>
              <a:t>2 tot 14 dagen</a:t>
            </a:r>
          </a:p>
        </p:txBody>
      </p:sp>
    </p:spTree>
    <p:extLst>
      <p:ext uri="{BB962C8B-B14F-4D97-AF65-F5344CB8AC3E}">
        <p14:creationId xmlns:p14="http://schemas.microsoft.com/office/powerpoint/2010/main" val="266181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256166E-EA7C-4388-A2AB-B4F661E1499E}"/>
              </a:ext>
            </a:extLst>
          </p:cNvPr>
          <p:cNvSpPr>
            <a:spLocks noGrp="1"/>
          </p:cNvSpPr>
          <p:nvPr>
            <p:ph type="title"/>
          </p:nvPr>
        </p:nvSpPr>
        <p:spPr>
          <a:xfrm>
            <a:off x="1728000" y="799200"/>
            <a:ext cx="9888000" cy="1116000"/>
          </a:xfrm>
        </p:spPr>
        <p:txBody>
          <a:bodyPr/>
          <a:lstStyle/>
          <a:p>
            <a:r>
              <a:rPr lang="nl-NL"/>
              <a:t>Rubrieken</a:t>
            </a:r>
          </a:p>
        </p:txBody>
      </p:sp>
      <p:sp>
        <p:nvSpPr>
          <p:cNvPr id="5" name="Tijdelijke aanduiding voor inhoud 4">
            <a:extLst>
              <a:ext uri="{FF2B5EF4-FFF2-40B4-BE49-F238E27FC236}">
                <a16:creationId xmlns:a16="http://schemas.microsoft.com/office/drawing/2014/main" id="{FE02E416-B19A-4D0A-97F2-2B8B64FC2825}"/>
              </a:ext>
            </a:extLst>
          </p:cNvPr>
          <p:cNvSpPr>
            <a:spLocks noGrp="1"/>
          </p:cNvSpPr>
          <p:nvPr>
            <p:ph sz="half" idx="1"/>
          </p:nvPr>
        </p:nvSpPr>
        <p:spPr/>
        <p:txBody>
          <a:bodyPr/>
          <a:lstStyle/>
          <a:p>
            <a:pPr marL="457200" indent="-457200">
              <a:buFont typeface="+mj-lt"/>
              <a:buAutoNum type="arabicPeriod"/>
            </a:pPr>
            <a:r>
              <a:rPr lang="nl-NL"/>
              <a:t>Kennis virus en ziekte COVID-19</a:t>
            </a:r>
          </a:p>
          <a:p>
            <a:pPr marL="457200" indent="-457200">
              <a:buFont typeface="+mj-lt"/>
              <a:buAutoNum type="arabicPeriod"/>
            </a:pPr>
            <a:endParaRPr lang="nl-NL"/>
          </a:p>
          <a:p>
            <a:pPr marL="457200" indent="-457200">
              <a:buFont typeface="+mj-lt"/>
              <a:buAutoNum type="arabicPeriod"/>
            </a:pPr>
            <a:r>
              <a:rPr lang="nl-NL"/>
              <a:t>De huisbezoeker: wie en waarom?</a:t>
            </a:r>
          </a:p>
          <a:p>
            <a:pPr marL="457200" indent="-457200">
              <a:buFont typeface="+mj-lt"/>
              <a:buAutoNum type="arabicPeriod"/>
            </a:pPr>
            <a:endParaRPr lang="nl-NL"/>
          </a:p>
          <a:p>
            <a:pPr marL="457200" indent="-457200">
              <a:buFont typeface="+mj-lt"/>
              <a:buAutoNum type="arabicPeriod"/>
            </a:pPr>
            <a:r>
              <a:rPr lang="nl-NL"/>
              <a:t>Rollen van de huisbezoeker</a:t>
            </a:r>
          </a:p>
          <a:p>
            <a:pPr marL="457200" indent="-457200">
              <a:buFont typeface="+mj-lt"/>
              <a:buAutoNum type="arabicPeriod"/>
            </a:pPr>
            <a:endParaRPr lang="nl-NL"/>
          </a:p>
          <a:p>
            <a:pPr marL="457200" indent="-457200">
              <a:buFont typeface="+mj-lt"/>
              <a:buAutoNum type="arabicPeriod"/>
            </a:pPr>
            <a:r>
              <a:rPr lang="nl-NL"/>
              <a:t>Verloop van het bezoek aan huis</a:t>
            </a:r>
          </a:p>
        </p:txBody>
      </p:sp>
    </p:spTree>
    <p:extLst>
      <p:ext uri="{BB962C8B-B14F-4D97-AF65-F5344CB8AC3E}">
        <p14:creationId xmlns:p14="http://schemas.microsoft.com/office/powerpoint/2010/main" val="3677939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p:cNvGraphicFramePr>
            <a:graphicFrameLocks noGrp="1"/>
          </p:cNvGraphicFramePr>
          <p:nvPr>
            <p:ph sz="half" idx="1"/>
            <p:extLst>
              <p:ext uri="{D42A27DB-BD31-4B8C-83A1-F6EECF244321}">
                <p14:modId xmlns:p14="http://schemas.microsoft.com/office/powerpoint/2010/main" val="960953152"/>
              </p:ext>
            </p:extLst>
          </p:nvPr>
        </p:nvGraphicFramePr>
        <p:xfrm>
          <a:off x="1441342" y="2072685"/>
          <a:ext cx="9856922" cy="2499360"/>
        </p:xfrm>
        <a:graphic>
          <a:graphicData uri="http://schemas.openxmlformats.org/drawingml/2006/table">
            <a:tbl>
              <a:tblPr bandRow="1">
                <a:tableStyleId>{5C22544A-7EE6-4342-B048-85BDC9FD1C3A}</a:tableStyleId>
              </a:tblPr>
              <a:tblGrid>
                <a:gridCol w="3285640">
                  <a:extLst>
                    <a:ext uri="{9D8B030D-6E8A-4147-A177-3AD203B41FA5}">
                      <a16:colId xmlns:a16="http://schemas.microsoft.com/office/drawing/2014/main" val="20000"/>
                    </a:ext>
                  </a:extLst>
                </a:gridCol>
                <a:gridCol w="3739339">
                  <a:extLst>
                    <a:ext uri="{9D8B030D-6E8A-4147-A177-3AD203B41FA5}">
                      <a16:colId xmlns:a16="http://schemas.microsoft.com/office/drawing/2014/main" val="20001"/>
                    </a:ext>
                  </a:extLst>
                </a:gridCol>
                <a:gridCol w="2831943">
                  <a:extLst>
                    <a:ext uri="{9D8B030D-6E8A-4147-A177-3AD203B41FA5}">
                      <a16:colId xmlns:a16="http://schemas.microsoft.com/office/drawing/2014/main" val="20002"/>
                    </a:ext>
                  </a:extLst>
                </a:gridCol>
              </a:tblGrid>
              <a:tr h="370840">
                <a:tc>
                  <a:txBody>
                    <a:bodyPr/>
                    <a:lstStyle/>
                    <a:p>
                      <a:pPr algn="ctr"/>
                      <a:r>
                        <a:rPr lang="nl-BE" sz="3200"/>
                        <a:t>- 2 dagen</a:t>
                      </a:r>
                    </a:p>
                  </a:txBody>
                  <a:tcPr/>
                </a:tc>
                <a:tc>
                  <a:txBody>
                    <a:bodyPr/>
                    <a:lstStyle/>
                    <a:p>
                      <a:pPr algn="ctr"/>
                      <a:r>
                        <a:rPr lang="nl-BE" sz="4000"/>
                        <a:t>Symptomen</a:t>
                      </a:r>
                    </a:p>
                    <a:p>
                      <a:pPr algn="ctr"/>
                      <a:r>
                        <a:rPr lang="nl-BE" sz="4000"/>
                        <a:t>Of</a:t>
                      </a:r>
                    </a:p>
                    <a:p>
                      <a:pPr algn="ctr"/>
                      <a:r>
                        <a:rPr lang="nl-BE" sz="4000"/>
                        <a:t>datum PCR-test</a:t>
                      </a:r>
                      <a:endParaRPr lang="nl-BE" sz="3200"/>
                    </a:p>
                  </a:txBody>
                  <a:tcPr/>
                </a:tc>
                <a:tc>
                  <a:txBody>
                    <a:bodyPr/>
                    <a:lstStyle/>
                    <a:p>
                      <a:pPr algn="ctr"/>
                      <a:r>
                        <a:rPr lang="nl-BE" sz="3200"/>
                        <a:t>+ 7 dagen </a:t>
                      </a:r>
                    </a:p>
                  </a:txBody>
                  <a:tcPr/>
                </a:tc>
                <a:extLst>
                  <a:ext uri="{0D108BD9-81ED-4DB2-BD59-A6C34878D82A}">
                    <a16:rowId xmlns:a16="http://schemas.microsoft.com/office/drawing/2014/main" val="10000"/>
                  </a:ext>
                </a:extLst>
              </a:tr>
              <a:tr h="370840">
                <a:tc>
                  <a:txBody>
                    <a:bodyPr/>
                    <a:lstStyle/>
                    <a:p>
                      <a:pPr algn="ctr"/>
                      <a:endParaRPr lang="nl-BE" sz="3200"/>
                    </a:p>
                  </a:txBody>
                  <a:tcPr/>
                </a:tc>
                <a:tc>
                  <a:txBody>
                    <a:bodyPr/>
                    <a:lstStyle/>
                    <a:p>
                      <a:pPr algn="ctr"/>
                      <a:r>
                        <a:rPr lang="nl-BE" sz="3200"/>
                        <a:t>besmettelijk</a:t>
                      </a:r>
                    </a:p>
                  </a:txBody>
                  <a:tcPr/>
                </a:tc>
                <a:tc>
                  <a:txBody>
                    <a:bodyPr/>
                    <a:lstStyle/>
                    <a:p>
                      <a:pPr algn="ctr"/>
                      <a:endParaRPr lang="nl-BE" sz="3200"/>
                    </a:p>
                  </a:txBody>
                  <a:tcPr/>
                </a:tc>
                <a:extLst>
                  <a:ext uri="{0D108BD9-81ED-4DB2-BD59-A6C34878D82A}">
                    <a16:rowId xmlns:a16="http://schemas.microsoft.com/office/drawing/2014/main" val="10001"/>
                  </a:ext>
                </a:extLst>
              </a:tr>
            </a:tbl>
          </a:graphicData>
        </a:graphic>
      </p:graphicFrame>
      <p:sp>
        <p:nvSpPr>
          <p:cNvPr id="2" name="Titel 1"/>
          <p:cNvSpPr>
            <a:spLocks noGrp="1"/>
          </p:cNvSpPr>
          <p:nvPr>
            <p:ph type="title"/>
          </p:nvPr>
        </p:nvSpPr>
        <p:spPr>
          <a:xfrm>
            <a:off x="1728000" y="756000"/>
            <a:ext cx="9888000" cy="1116000"/>
          </a:xfrm>
        </p:spPr>
        <p:txBody>
          <a:bodyPr/>
          <a:lstStyle/>
          <a:p>
            <a:r>
              <a:rPr lang="nl-BE"/>
              <a:t>Periode van onderzoek</a:t>
            </a:r>
          </a:p>
        </p:txBody>
      </p:sp>
      <p:sp>
        <p:nvSpPr>
          <p:cNvPr id="6" name="Toelichting met PIJL-OMHOOG 5"/>
          <p:cNvSpPr/>
          <p:nvPr/>
        </p:nvSpPr>
        <p:spPr>
          <a:xfrm>
            <a:off x="7516680" y="3755526"/>
            <a:ext cx="4401518" cy="275376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a:t>of tot einde van symptomen</a:t>
            </a:r>
          </a:p>
        </p:txBody>
      </p:sp>
      <p:sp>
        <p:nvSpPr>
          <p:cNvPr id="3" name="Ovaal 2"/>
          <p:cNvSpPr/>
          <p:nvPr/>
        </p:nvSpPr>
        <p:spPr>
          <a:xfrm>
            <a:off x="1332854" y="1505605"/>
            <a:ext cx="10104895" cy="332986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6638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8000" y="377628"/>
            <a:ext cx="9888000" cy="1116000"/>
          </a:xfrm>
        </p:spPr>
        <p:txBody>
          <a:bodyPr/>
          <a:lstStyle/>
          <a:p>
            <a:r>
              <a:rPr lang="nl-BE"/>
              <a:t>Hoog of laag risico op </a:t>
            </a:r>
            <a:r>
              <a:rPr lang="nl-BE" u="sng"/>
              <a:t>besmetting</a:t>
            </a:r>
            <a:endParaRPr lang="nl-BE"/>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776243938"/>
              </p:ext>
            </p:extLst>
          </p:nvPr>
        </p:nvGraphicFramePr>
        <p:xfrm>
          <a:off x="697686" y="935628"/>
          <a:ext cx="10918314" cy="5958940"/>
        </p:xfrm>
        <a:graphic>
          <a:graphicData uri="http://schemas.openxmlformats.org/drawingml/2006/table">
            <a:tbl>
              <a:tblPr firstRow="1" bandRow="1">
                <a:tableStyleId>{5C22544A-7EE6-4342-B048-85BDC9FD1C3A}</a:tableStyleId>
              </a:tblPr>
              <a:tblGrid>
                <a:gridCol w="4664729">
                  <a:extLst>
                    <a:ext uri="{9D8B030D-6E8A-4147-A177-3AD203B41FA5}">
                      <a16:colId xmlns:a16="http://schemas.microsoft.com/office/drawing/2014/main" val="20000"/>
                    </a:ext>
                  </a:extLst>
                </a:gridCol>
                <a:gridCol w="4246534">
                  <a:extLst>
                    <a:ext uri="{9D8B030D-6E8A-4147-A177-3AD203B41FA5}">
                      <a16:colId xmlns:a16="http://schemas.microsoft.com/office/drawing/2014/main" val="20001"/>
                    </a:ext>
                  </a:extLst>
                </a:gridCol>
                <a:gridCol w="2007051">
                  <a:extLst>
                    <a:ext uri="{9D8B030D-6E8A-4147-A177-3AD203B41FA5}">
                      <a16:colId xmlns:a16="http://schemas.microsoft.com/office/drawing/2014/main" val="20002"/>
                    </a:ext>
                  </a:extLst>
                </a:gridCol>
              </a:tblGrid>
              <a:tr h="503020">
                <a:tc>
                  <a:txBody>
                    <a:bodyPr/>
                    <a:lstStyle/>
                    <a:p>
                      <a:r>
                        <a:rPr lang="nl-BE" sz="2200"/>
                        <a:t>Hoog risico</a:t>
                      </a:r>
                    </a:p>
                  </a:txBody>
                  <a:tcPr/>
                </a:tc>
                <a:tc>
                  <a:txBody>
                    <a:bodyPr/>
                    <a:lstStyle/>
                    <a:p>
                      <a:r>
                        <a:rPr lang="nl-BE" sz="2200"/>
                        <a:t>Laag risico</a:t>
                      </a:r>
                    </a:p>
                  </a:txBody>
                  <a:tcPr/>
                </a:tc>
                <a:tc>
                  <a:txBody>
                    <a:bodyPr/>
                    <a:lstStyle/>
                    <a:p>
                      <a:r>
                        <a:rPr lang="nl-BE" sz="2200"/>
                        <a:t>Geen risico</a:t>
                      </a:r>
                    </a:p>
                  </a:txBody>
                  <a:tcPr/>
                </a:tc>
                <a:extLst>
                  <a:ext uri="{0D108BD9-81ED-4DB2-BD59-A6C34878D82A}">
                    <a16:rowId xmlns:a16="http://schemas.microsoft.com/office/drawing/2014/main" val="10000"/>
                  </a:ext>
                </a:extLst>
              </a:tr>
              <a:tr h="4850546">
                <a:tc>
                  <a:txBody>
                    <a:bodyPr/>
                    <a:lstStyle/>
                    <a:p>
                      <a:pPr marL="0" indent="0">
                        <a:buFont typeface="Wingdings" panose="05000000000000000000" pitchFamily="2" charset="2"/>
                        <a:buNone/>
                      </a:pPr>
                      <a:r>
                        <a:rPr lang="nl-BE" sz="2200"/>
                        <a:t>Meer dan</a:t>
                      </a:r>
                      <a:r>
                        <a:rPr lang="nl-BE" sz="2200" baseline="0"/>
                        <a:t> </a:t>
                      </a:r>
                      <a:r>
                        <a:rPr lang="nl-BE" sz="2200"/>
                        <a:t>15 min op minder dan 1,5 m</a:t>
                      </a:r>
                    </a:p>
                    <a:p>
                      <a:pPr marL="0" indent="0">
                        <a:buFont typeface="Wingdings" panose="05000000000000000000" pitchFamily="2" charset="2"/>
                        <a:buNone/>
                      </a:pPr>
                      <a:endParaRPr lang="nl-BE" sz="2200"/>
                    </a:p>
                    <a:p>
                      <a:pPr marL="0" indent="0">
                        <a:buFont typeface="Wingdings" panose="05000000000000000000" pitchFamily="2" charset="2"/>
                        <a:buNone/>
                      </a:pPr>
                      <a:r>
                        <a:rPr lang="nl-BE" sz="2200"/>
                        <a:t>Meer dan 15 min in dezelfde kamer én niet steeds 1,5 m of voorwerpen  gedeeld (bv kleuterklas) </a:t>
                      </a:r>
                    </a:p>
                    <a:p>
                      <a:pPr marL="0" indent="0">
                        <a:buFont typeface="Wingdings" panose="05000000000000000000" pitchFamily="2" charset="2"/>
                        <a:buNone/>
                      </a:pPr>
                      <a:endParaRPr lang="nl-BE" sz="2200"/>
                    </a:p>
                    <a:p>
                      <a:pPr marL="0" indent="0">
                        <a:buFont typeface="Wingdings" panose="05000000000000000000" pitchFamily="2" charset="2"/>
                        <a:buNone/>
                      </a:pPr>
                      <a:r>
                        <a:rPr lang="nl-BE" sz="2200"/>
                        <a:t>Direct fysiek contact </a:t>
                      </a:r>
                    </a:p>
                    <a:p>
                      <a:pPr marL="0" indent="0">
                        <a:buFont typeface="Wingdings" panose="05000000000000000000" pitchFamily="2" charset="2"/>
                        <a:buNone/>
                      </a:pPr>
                      <a:r>
                        <a:rPr lang="nl-BE" sz="2200"/>
                        <a:t>Direct contact met excreties of lichaamsvloeistoffen </a:t>
                      </a:r>
                    </a:p>
                    <a:p>
                      <a:pPr marL="0" indent="0">
                        <a:buFont typeface="Wingdings" panose="05000000000000000000" pitchFamily="2" charset="2"/>
                        <a:buNone/>
                      </a:pPr>
                      <a:r>
                        <a:rPr lang="nl-BE" sz="2200"/>
                        <a:t>Zorgverlener tijdens zorg &lt; 1,5 m zonder gebruik van PMB</a:t>
                      </a:r>
                    </a:p>
                    <a:p>
                      <a:pPr marL="0" indent="0">
                        <a:buFont typeface="Wingdings" panose="05000000000000000000" pitchFamily="2" charset="2"/>
                        <a:buNone/>
                      </a:pPr>
                      <a:r>
                        <a:rPr lang="nl-BE" sz="2200"/>
                        <a:t>&gt; 15 min samen gereisd, zittend binnen twee zitplaatsen </a:t>
                      </a:r>
                    </a:p>
                    <a:p>
                      <a:pPr marL="0" lvl="0" indent="0">
                        <a:buFont typeface="Wingdings" panose="05000000000000000000" pitchFamily="2" charset="2"/>
                        <a:buNone/>
                      </a:pPr>
                      <a:r>
                        <a:rPr lang="nl-BE" sz="2200"/>
                        <a:t>&gt; Reizigers uit rode en oranje zone</a:t>
                      </a:r>
                    </a:p>
                    <a:p>
                      <a:pPr marL="457200" indent="-457200">
                        <a:buFont typeface="Wingdings" panose="05000000000000000000" pitchFamily="2" charset="2"/>
                        <a:buChar char="Ø"/>
                      </a:pPr>
                      <a:endParaRPr lang="nl-BE" sz="2200"/>
                    </a:p>
                  </a:txBody>
                  <a:tcPr/>
                </a:tc>
                <a:tc>
                  <a:txBody>
                    <a:bodyPr/>
                    <a:lstStyle/>
                    <a:p>
                      <a:pPr>
                        <a:buFont typeface="Arial" panose="020B0604020202020204" pitchFamily="34" charset="0"/>
                        <a:buNone/>
                      </a:pPr>
                      <a:r>
                        <a:rPr lang="nl-BE" sz="2200">
                          <a:latin typeface="+mn-lt"/>
                        </a:rPr>
                        <a:t>&lt;  15 min contact binnen afstand van &lt; 1,5 m (face </a:t>
                      </a:r>
                      <a:r>
                        <a:rPr lang="nl-BE" sz="2200" err="1">
                          <a:latin typeface="+mn-lt"/>
                        </a:rPr>
                        <a:t>to</a:t>
                      </a:r>
                      <a:r>
                        <a:rPr lang="nl-BE" sz="2200">
                          <a:latin typeface="+mn-lt"/>
                        </a:rPr>
                        <a:t> face) </a:t>
                      </a:r>
                    </a:p>
                    <a:p>
                      <a:pPr>
                        <a:buFont typeface="Arial" panose="020B0604020202020204" pitchFamily="34" charset="0"/>
                        <a:buNone/>
                      </a:pPr>
                      <a:endParaRPr lang="nl-BE" sz="2200">
                        <a:latin typeface="+mn-lt"/>
                      </a:endParaRPr>
                    </a:p>
                    <a:p>
                      <a:pPr lvl="0">
                        <a:buNone/>
                      </a:pPr>
                      <a:r>
                        <a:rPr lang="nl-BE" sz="2200" b="0" i="0" u="none" strike="noStrike" noProof="0"/>
                        <a:t>In dezelfde kamer maar &lt; 15 min op &lt;1,5 m (kinderdagverblijf) </a:t>
                      </a:r>
                      <a:endParaRPr lang="nl-BE"/>
                    </a:p>
                    <a:p>
                      <a:pPr>
                        <a:buFont typeface="Arial" panose="020B0604020202020204" pitchFamily="34" charset="0"/>
                        <a:buChar char="•"/>
                      </a:pPr>
                      <a:endParaRPr lang="nl-BE" sz="2200">
                        <a:latin typeface="+mn-lt"/>
                      </a:endParaRPr>
                    </a:p>
                    <a:p>
                      <a:pPr>
                        <a:buFont typeface="Arial" panose="020B0604020202020204" pitchFamily="34" charset="0"/>
                        <a:buNone/>
                      </a:pPr>
                      <a:r>
                        <a:rPr lang="nl-BE" sz="2200">
                          <a:latin typeface="+mn-lt"/>
                        </a:rPr>
                        <a:t>Zorgverlener in dezelfde ruimte zonder het gebruik van adequate PMB maar &gt; 1,5 m </a:t>
                      </a:r>
                    </a:p>
                  </a:txBody>
                  <a:tcPr/>
                </a:tc>
                <a:tc>
                  <a:txBody>
                    <a:bodyPr/>
                    <a:lstStyle/>
                    <a:p>
                      <a:r>
                        <a:rPr lang="nl-BE" sz="2200"/>
                        <a:t>Op meer dan 1,5 m of met bescherming</a:t>
                      </a:r>
                    </a:p>
                    <a:p>
                      <a:endParaRPr lang="nl-BE" sz="2200"/>
                    </a:p>
                    <a:p>
                      <a:r>
                        <a:rPr lang="nl-BE" sz="2200"/>
                        <a:t>(plastic wand)</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70802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5887716" y="944168"/>
            <a:ext cx="5160726" cy="5924589"/>
          </a:xfrm>
          <a:prstGeom prst="rect">
            <a:avLst/>
          </a:prstGeom>
        </p:spPr>
      </p:pic>
      <p:sp>
        <p:nvSpPr>
          <p:cNvPr id="2" name="Titel 1"/>
          <p:cNvSpPr>
            <a:spLocks noGrp="1"/>
          </p:cNvSpPr>
          <p:nvPr>
            <p:ph type="title"/>
          </p:nvPr>
        </p:nvSpPr>
        <p:spPr/>
        <p:txBody>
          <a:bodyPr/>
          <a:lstStyle/>
          <a:p>
            <a:r>
              <a:rPr lang="nl-BE"/>
              <a:t>Hoog en laag risico: basis advies</a:t>
            </a:r>
          </a:p>
        </p:txBody>
      </p:sp>
      <p:sp>
        <p:nvSpPr>
          <p:cNvPr id="3" name="Tekstvak 2"/>
          <p:cNvSpPr txBox="1"/>
          <p:nvPr/>
        </p:nvSpPr>
        <p:spPr>
          <a:xfrm>
            <a:off x="1324302" y="1872000"/>
            <a:ext cx="3995855" cy="1938992"/>
          </a:xfrm>
          <a:prstGeom prst="rect">
            <a:avLst/>
          </a:prstGeom>
          <a:noFill/>
        </p:spPr>
        <p:txBody>
          <a:bodyPr wrap="square" rtlCol="0">
            <a:spAutoFit/>
          </a:bodyPr>
          <a:lstStyle/>
          <a:p>
            <a:r>
              <a:rPr lang="nl-BE" sz="2400">
                <a:latin typeface="FlandersArtSans-Regular" panose="00000500000000000000" pitchFamily="2" charset="0"/>
              </a:rPr>
              <a:t>Ook mogelijk: geen risico!</a:t>
            </a:r>
          </a:p>
          <a:p>
            <a:endParaRPr lang="nl-BE" sz="2400">
              <a:latin typeface="FlandersArtSans-Regular" panose="00000500000000000000" pitchFamily="2" charset="0"/>
            </a:endParaRPr>
          </a:p>
          <a:p>
            <a:r>
              <a:rPr lang="nl-BE" sz="2400" err="1">
                <a:latin typeface="FlandersArtSans-Regular" panose="00000500000000000000" pitchFamily="2" charset="0"/>
              </a:rPr>
              <a:t>Vb</a:t>
            </a:r>
            <a:r>
              <a:rPr lang="nl-BE" sz="2400">
                <a:latin typeface="FlandersArtSans-Regular" panose="00000500000000000000" pitchFamily="2" charset="0"/>
              </a:rPr>
              <a:t>: thuisverpleegkundige, tandarts … (zie beschermingsmateriaal)</a:t>
            </a:r>
          </a:p>
        </p:txBody>
      </p:sp>
    </p:spTree>
    <p:extLst>
      <p:ext uri="{BB962C8B-B14F-4D97-AF65-F5344CB8AC3E}">
        <p14:creationId xmlns:p14="http://schemas.microsoft.com/office/powerpoint/2010/main" val="3211626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Hoog risico: oefening slecht nieuwsgesprek</a:t>
            </a:r>
          </a:p>
        </p:txBody>
      </p:sp>
      <p:sp>
        <p:nvSpPr>
          <p:cNvPr id="3" name="Tijdelijke aanduiding voor inhoud 2"/>
          <p:cNvSpPr>
            <a:spLocks noGrp="1"/>
          </p:cNvSpPr>
          <p:nvPr>
            <p:ph sz="half" idx="1"/>
          </p:nvPr>
        </p:nvSpPr>
        <p:spPr>
          <a:xfrm>
            <a:off x="1728000" y="1410345"/>
            <a:ext cx="9888000" cy="4525505"/>
          </a:xfrm>
        </p:spPr>
        <p:txBody>
          <a:bodyPr/>
          <a:lstStyle/>
          <a:p>
            <a:r>
              <a:rPr lang="nl-BE">
                <a:latin typeface="Calibri" panose="020F0502020204030204" pitchFamily="34" charset="0"/>
                <a:cs typeface="Calibri" panose="020F0502020204030204" pitchFamily="34" charset="0"/>
              </a:rPr>
              <a:t>Slechtnieuwsgesprek</a:t>
            </a:r>
          </a:p>
          <a:p>
            <a:pPr>
              <a:buNone/>
            </a:pPr>
            <a:endParaRPr lang="nl-BE">
              <a:latin typeface="Calibri" panose="020F0502020204030204" pitchFamily="34" charset="0"/>
              <a:cs typeface="Calibri" panose="020F0502020204030204" pitchFamily="34" charset="0"/>
            </a:endParaRPr>
          </a:p>
          <a:p>
            <a:pPr lvl="1"/>
            <a:r>
              <a:rPr lang="nl-BE">
                <a:solidFill>
                  <a:schemeClr val="tx1"/>
                </a:solidFill>
                <a:latin typeface="Calibri" panose="020F0502020204030204" pitchFamily="34" charset="0"/>
                <a:cs typeface="Calibri" panose="020F0502020204030204" pitchFamily="34" charset="0"/>
              </a:rPr>
              <a:t>Jij bent de eerste die zegt dat er contact was met een besmet persoon </a:t>
            </a:r>
          </a:p>
          <a:p>
            <a:pPr lvl="1"/>
            <a:r>
              <a:rPr lang="nl-BE">
                <a:solidFill>
                  <a:schemeClr val="tx1"/>
                </a:solidFill>
                <a:latin typeface="Calibri" panose="020F0502020204030204" pitchFamily="34" charset="0"/>
                <a:cs typeface="Calibri" panose="020F0502020204030204" pitchFamily="34" charset="0"/>
              </a:rPr>
              <a:t>Geef voldoende ruimte voor emoties. </a:t>
            </a:r>
          </a:p>
          <a:p>
            <a:pPr lvl="1"/>
            <a:r>
              <a:rPr lang="nl-BE">
                <a:solidFill>
                  <a:schemeClr val="tx1"/>
                </a:solidFill>
                <a:latin typeface="Calibri" panose="020F0502020204030204" pitchFamily="34" charset="0"/>
                <a:cs typeface="Calibri" panose="020F0502020204030204" pitchFamily="34" charset="0"/>
              </a:rPr>
              <a:t>Hoe zou jij willen dat de boodschap wordt overgebracht? Oefen in rollenspel</a:t>
            </a:r>
          </a:p>
          <a:p>
            <a:pPr lvl="1"/>
            <a:endParaRPr lang="nl-BE">
              <a:solidFill>
                <a:schemeClr val="tx1"/>
              </a:solidFill>
              <a:latin typeface="Calibri" panose="020F0502020204030204" pitchFamily="34" charset="0"/>
              <a:cs typeface="Calibri" panose="020F0502020204030204" pitchFamily="34" charset="0"/>
            </a:endParaRPr>
          </a:p>
          <a:p>
            <a:r>
              <a:rPr lang="nl-BE">
                <a:latin typeface="Calibri" panose="020F0502020204030204" pitchFamily="34" charset="0"/>
                <a:cs typeface="Calibri" panose="020F0502020204030204" pitchFamily="34" charset="0"/>
              </a:rPr>
              <a:t>Probeer op een gepaste manier aan te brengen dat de persoon mogelijks in contact kwam met een besmet persoon en daar 14 dagen in quarantaine zal moeten gaan. </a:t>
            </a:r>
          </a:p>
          <a:p>
            <a:pPr>
              <a:buNone/>
            </a:pPr>
            <a:endParaRPr lang="nl-BE">
              <a:latin typeface="Calibri" panose="020F0502020204030204" pitchFamily="34" charset="0"/>
              <a:cs typeface="Calibri" panose="020F0502020204030204" pitchFamily="34" charset="0"/>
            </a:endParaRPr>
          </a:p>
          <a:p>
            <a:pPr lvl="1"/>
            <a:r>
              <a:rPr lang="nl-BE">
                <a:solidFill>
                  <a:schemeClr val="tx1"/>
                </a:solidFill>
                <a:latin typeface="Calibri" panose="020F0502020204030204" pitchFamily="34" charset="0"/>
                <a:cs typeface="Calibri" panose="020F0502020204030204" pitchFamily="34" charset="0"/>
              </a:rPr>
              <a:t>Wie boodschap overbrengt: wat is moeilijk? </a:t>
            </a:r>
          </a:p>
          <a:p>
            <a:pPr lvl="1"/>
            <a:r>
              <a:rPr lang="nl-BE">
                <a:solidFill>
                  <a:schemeClr val="tx1"/>
                </a:solidFill>
                <a:latin typeface="Calibri" panose="020F0502020204030204" pitchFamily="34" charset="0"/>
                <a:cs typeface="Calibri" panose="020F0502020204030204" pitchFamily="34" charset="0"/>
              </a:rPr>
              <a:t>Wie boodschap ontvangt: hoe komt het over? </a:t>
            </a:r>
          </a:p>
        </p:txBody>
      </p:sp>
    </p:spTree>
    <p:extLst>
      <p:ext uri="{BB962C8B-B14F-4D97-AF65-F5344CB8AC3E}">
        <p14:creationId xmlns:p14="http://schemas.microsoft.com/office/powerpoint/2010/main" val="3383140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Quarantaine maatregelen bij hoog risico contacten</a:t>
            </a:r>
          </a:p>
        </p:txBody>
      </p:sp>
      <p:sp>
        <p:nvSpPr>
          <p:cNvPr id="3" name="Tijdelijke aanduiding voor inhoud 2"/>
          <p:cNvSpPr>
            <a:spLocks noGrp="1"/>
          </p:cNvSpPr>
          <p:nvPr>
            <p:ph sz="half" idx="1"/>
          </p:nvPr>
        </p:nvSpPr>
        <p:spPr/>
        <p:txBody>
          <a:bodyPr vert="horz" lIns="0" tIns="0" rIns="0" bIns="0" rtlCol="0" anchor="t">
            <a:noAutofit/>
          </a:bodyPr>
          <a:lstStyle/>
          <a:p>
            <a:r>
              <a:rPr lang="nl-BE">
                <a:latin typeface="Calibri" panose="020F0502020204030204" pitchFamily="34" charset="0"/>
                <a:cs typeface="Calibri" panose="020F0502020204030204" pitchFamily="34" charset="0"/>
              </a:rPr>
              <a:t>Mag niet gaan werken, tenzij telewerken. </a:t>
            </a:r>
          </a:p>
          <a:p>
            <a:r>
              <a:rPr lang="nl-BE">
                <a:latin typeface="Calibri" panose="020F0502020204030204" pitchFamily="34" charset="0"/>
                <a:cs typeface="Calibri" panose="020F0502020204030204" pitchFamily="34" charset="0"/>
              </a:rPr>
              <a:t>Mag het openbaar vervoer niet gebruiken </a:t>
            </a:r>
          </a:p>
          <a:p>
            <a:r>
              <a:rPr lang="nl-BE">
                <a:latin typeface="Calibri" panose="020F0502020204030204" pitchFamily="34" charset="0"/>
                <a:cs typeface="Calibri" panose="020F0502020204030204" pitchFamily="34" charset="0"/>
              </a:rPr>
              <a:t>Zo weinig mogelijk buitenkomen, tenzij noodzakelijk (dokter, apotheker, winkel)</a:t>
            </a:r>
          </a:p>
          <a:p>
            <a:pPr marL="575945" lvl="1" indent="-287655"/>
            <a:r>
              <a:rPr lang="nl-BE">
                <a:latin typeface="Calibri" panose="020F0502020204030204" pitchFamily="34" charset="0"/>
                <a:cs typeface="Calibri" panose="020F0502020204030204" pitchFamily="34" charset="0"/>
              </a:rPr>
              <a:t>Dit steeds met een mondmasker + respecteren afstand. </a:t>
            </a:r>
          </a:p>
          <a:p>
            <a:r>
              <a:rPr lang="nl-BE">
                <a:latin typeface="Calibri" panose="020F0502020204030204" pitchFamily="34" charset="0"/>
                <a:cs typeface="Calibri" panose="020F0502020204030204" pitchFamily="34" charset="0"/>
              </a:rPr>
              <a:t>Respecteren hygiënemaatregelen </a:t>
            </a:r>
          </a:p>
          <a:p>
            <a:r>
              <a:rPr lang="nl-BE">
                <a:latin typeface="Calibri" panose="020F0502020204030204" pitchFamily="34" charset="0"/>
                <a:cs typeface="Calibri" panose="020F0502020204030204" pitchFamily="34" charset="0"/>
              </a:rPr>
              <a:t>Advies bij huisgenoten: </a:t>
            </a:r>
          </a:p>
          <a:p>
            <a:pPr marL="575945" lvl="1" indent="-287655"/>
            <a:r>
              <a:rPr lang="nl-BE">
                <a:latin typeface="Calibri" panose="020F0502020204030204" pitchFamily="34" charset="0"/>
                <a:cs typeface="Calibri" panose="020F0502020204030204" pitchFamily="34" charset="0"/>
              </a:rPr>
              <a:t>Zo weinig mogelijk in zelfde ruimte verblijven </a:t>
            </a:r>
          </a:p>
          <a:p>
            <a:pPr marL="575945" lvl="1" indent="-287655"/>
            <a:r>
              <a:rPr lang="nl-BE">
                <a:latin typeface="Calibri" panose="020F0502020204030204" pitchFamily="34" charset="0"/>
                <a:cs typeface="Calibri" panose="020F0502020204030204" pitchFamily="34" charset="0"/>
              </a:rPr>
              <a:t>Goed verluchten / desinfecteren </a:t>
            </a:r>
          </a:p>
          <a:p>
            <a:pPr marL="575945" lvl="1" indent="-287655"/>
            <a:r>
              <a:rPr lang="nl-BE">
                <a:latin typeface="Calibri" panose="020F0502020204030204" pitchFamily="34" charset="0"/>
                <a:cs typeface="Calibri" panose="020F0502020204030204" pitchFamily="34" charset="0"/>
              </a:rPr>
              <a:t>Vermijden van zelfde materiaal te gebruiken (bestek, glazen)</a:t>
            </a:r>
          </a:p>
          <a:p>
            <a:pPr marL="575945" lvl="1" indent="-287655"/>
            <a:r>
              <a:rPr lang="nl-BE">
                <a:latin typeface="Calibri"/>
                <a:cs typeface="Calibri"/>
              </a:rPr>
              <a:t>Doorspoelen met de wc-bril naar beneden </a:t>
            </a:r>
            <a:endParaRPr lang="nl-BE">
              <a:latin typeface="Calibri" panose="020F0502020204030204" pitchFamily="34" charset="0"/>
              <a:cs typeface="Calibri" panose="020F0502020204030204" pitchFamily="34" charset="0"/>
            </a:endParaRPr>
          </a:p>
          <a:p>
            <a:pPr marL="287655" lvl="1" indent="0">
              <a:buNone/>
            </a:pPr>
            <a:endParaRPr lang="nl-BE"/>
          </a:p>
        </p:txBody>
      </p:sp>
    </p:spTree>
    <p:extLst>
      <p:ext uri="{BB962C8B-B14F-4D97-AF65-F5344CB8AC3E}">
        <p14:creationId xmlns:p14="http://schemas.microsoft.com/office/powerpoint/2010/main" val="2232254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Advies laagrisico patiënten</a:t>
            </a:r>
          </a:p>
        </p:txBody>
      </p:sp>
      <p:sp>
        <p:nvSpPr>
          <p:cNvPr id="3" name="Tijdelijke aanduiding voor inhoud 2"/>
          <p:cNvSpPr>
            <a:spLocks noGrp="1"/>
          </p:cNvSpPr>
          <p:nvPr>
            <p:ph sz="half" idx="1"/>
          </p:nvPr>
        </p:nvSpPr>
        <p:spPr/>
        <p:txBody>
          <a:bodyPr/>
          <a:lstStyle/>
          <a:p>
            <a:pPr lvl="1"/>
            <a:r>
              <a:rPr lang="nl-BE">
                <a:solidFill>
                  <a:schemeClr val="tx1"/>
                </a:solidFill>
                <a:latin typeface="Calibri" panose="020F0502020204030204" pitchFamily="34" charset="0"/>
                <a:cs typeface="Calibri" panose="020F0502020204030204" pitchFamily="34" charset="0"/>
              </a:rPr>
              <a:t>Bij symptomen: PCR-test + afhankelijk van resultaat 7 dagen isolatie</a:t>
            </a:r>
          </a:p>
          <a:p>
            <a:pPr lvl="1"/>
            <a:r>
              <a:rPr lang="nl-BE">
                <a:solidFill>
                  <a:schemeClr val="tx1"/>
                </a:solidFill>
                <a:latin typeface="Calibri" panose="020F0502020204030204" pitchFamily="34" charset="0"/>
                <a:cs typeface="Calibri" panose="020F0502020204030204" pitchFamily="34" charset="0"/>
              </a:rPr>
              <a:t>14 dagen zelfmonitoren </a:t>
            </a:r>
          </a:p>
          <a:p>
            <a:pPr lvl="1"/>
            <a:r>
              <a:rPr lang="nl-BE">
                <a:solidFill>
                  <a:schemeClr val="tx1"/>
                </a:solidFill>
                <a:latin typeface="Calibri" panose="020F0502020204030204" pitchFamily="34" charset="0"/>
                <a:cs typeface="Calibri" panose="020F0502020204030204" pitchFamily="34" charset="0"/>
              </a:rPr>
              <a:t>Respecteren hygiënemaatregelen </a:t>
            </a:r>
          </a:p>
          <a:p>
            <a:pPr marL="288000" lvl="1" indent="0">
              <a:buNone/>
            </a:pPr>
            <a:endParaRPr lang="nl-BE" sz="2400">
              <a:solidFill>
                <a:schemeClr val="tx1"/>
              </a:solidFill>
            </a:endParaRPr>
          </a:p>
          <a:p>
            <a:pPr marL="288000" lvl="1" indent="0">
              <a:buNone/>
            </a:pPr>
            <a:endParaRPr lang="nl-BE" sz="2400">
              <a:solidFill>
                <a:schemeClr val="tx1"/>
              </a:solidFill>
            </a:endParaRPr>
          </a:p>
          <a:p>
            <a:pPr marL="288000" lvl="1" indent="0">
              <a:buNone/>
            </a:pPr>
            <a:r>
              <a:rPr lang="nl-BE">
                <a:solidFill>
                  <a:schemeClr val="tx1"/>
                </a:solidFill>
                <a:latin typeface="Calibri" panose="020F0502020204030204" pitchFamily="34" charset="0"/>
                <a:cs typeface="Calibri" panose="020F0502020204030204" pitchFamily="34" charset="0"/>
              </a:rPr>
              <a:t>Meer info vind je in de gids voor huisbezoekers</a:t>
            </a:r>
          </a:p>
        </p:txBody>
      </p:sp>
    </p:spTree>
    <p:extLst>
      <p:ext uri="{BB962C8B-B14F-4D97-AF65-F5344CB8AC3E}">
        <p14:creationId xmlns:p14="http://schemas.microsoft.com/office/powerpoint/2010/main" val="263842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648257"/>
          </a:xfrm>
        </p:spPr>
        <p:txBody>
          <a:bodyPr/>
          <a:lstStyle/>
          <a:p>
            <a:r>
              <a:rPr lang="nl-BE"/>
              <a:t>Ter info:</a:t>
            </a:r>
          </a:p>
        </p:txBody>
      </p:sp>
      <p:sp>
        <p:nvSpPr>
          <p:cNvPr id="3" name="Tijdelijke aanduiding voor inhoud 2"/>
          <p:cNvSpPr>
            <a:spLocks noGrp="1"/>
          </p:cNvSpPr>
          <p:nvPr>
            <p:ph idx="1"/>
          </p:nvPr>
        </p:nvSpPr>
        <p:spPr>
          <a:xfrm>
            <a:off x="1728000" y="1404257"/>
            <a:ext cx="9888000" cy="3672000"/>
          </a:xfrm>
        </p:spPr>
        <p:txBody>
          <a:bodyPr/>
          <a:lstStyle/>
          <a:p>
            <a:pPr>
              <a:buFont typeface="Arial" panose="020B0604020202020204" pitchFamily="34" charset="0"/>
              <a:buChar char="•"/>
            </a:pPr>
            <a:r>
              <a:rPr lang="nl-BE">
                <a:latin typeface="Calibri" panose="020F0502020204030204" pitchFamily="34" charset="0"/>
                <a:cs typeface="Calibri" panose="020F0502020204030204" pitchFamily="34" charset="0"/>
              </a:rPr>
              <a:t>Script 3A: Als de voorgeschreven PCR-test na 48u nog niet werd uitgevoerd</a:t>
            </a:r>
          </a:p>
          <a:p>
            <a:pPr lvl="1">
              <a:buFont typeface="Arial" panose="020B0604020202020204" pitchFamily="34" charset="0"/>
              <a:buChar char="•"/>
            </a:pPr>
            <a:r>
              <a:rPr lang="nl-BE">
                <a:latin typeface="Calibri" panose="020F0502020204030204" pitchFamily="34" charset="0"/>
                <a:cs typeface="Calibri" panose="020F0502020204030204" pitchFamily="34" charset="0"/>
              </a:rPr>
              <a:t>Wijzen op het belang van de test </a:t>
            </a:r>
          </a:p>
          <a:p>
            <a:pPr lvl="1">
              <a:buFont typeface="Arial" panose="020B0604020202020204" pitchFamily="34" charset="0"/>
              <a:buChar char="•"/>
            </a:pPr>
            <a:r>
              <a:rPr lang="nl-BE">
                <a:latin typeface="Calibri" panose="020F0502020204030204" pitchFamily="34" charset="0"/>
                <a:cs typeface="Calibri" panose="020F0502020204030204" pitchFamily="34" charset="0"/>
              </a:rPr>
              <a:t>Uitleg bij verschillende scenario’s na test.</a:t>
            </a:r>
          </a:p>
          <a:p>
            <a:pPr lvl="1">
              <a:buFont typeface="Arial" panose="020B0604020202020204" pitchFamily="34" charset="0"/>
              <a:buChar char="•"/>
            </a:pPr>
            <a:endParaRPr lang="nl-BE">
              <a:latin typeface="Calibri" panose="020F0502020204030204" pitchFamily="34" charset="0"/>
              <a:cs typeface="Calibri" panose="020F0502020204030204" pitchFamily="34" charset="0"/>
            </a:endParaRPr>
          </a:p>
          <a:p>
            <a:pPr>
              <a:buFont typeface="Arial" panose="020B0604020202020204" pitchFamily="34" charset="0"/>
              <a:buChar char="•"/>
            </a:pPr>
            <a:r>
              <a:rPr lang="nl-BE">
                <a:latin typeface="Calibri" panose="020F0502020204030204" pitchFamily="34" charset="0"/>
                <a:cs typeface="Calibri" panose="020F0502020204030204" pitchFamily="34" charset="0"/>
              </a:rPr>
              <a:t>Script 3B:  Specifiek voor personen in de zorg: monitoren van symptomen.</a:t>
            </a:r>
          </a:p>
          <a:p>
            <a:pPr marL="0" indent="0">
              <a:buNone/>
            </a:pPr>
            <a:endParaRPr lang="nl-BE">
              <a:latin typeface="Calibri" panose="020F0502020204030204" pitchFamily="34" charset="0"/>
              <a:cs typeface="Calibri" panose="020F0502020204030204" pitchFamily="34" charset="0"/>
            </a:endParaRPr>
          </a:p>
          <a:p>
            <a:pPr>
              <a:buFont typeface="Arial" panose="020B0604020202020204" pitchFamily="34" charset="0"/>
              <a:buChar char="•"/>
            </a:pPr>
            <a:r>
              <a:rPr lang="nl-BE">
                <a:latin typeface="Calibri" panose="020F0502020204030204" pitchFamily="34" charset="0"/>
                <a:cs typeface="Calibri" panose="020F0502020204030204" pitchFamily="34" charset="0"/>
              </a:rPr>
              <a:t>Indien je contactpersoon aan de lijn hebt die op dat moment in het buitenland is: </a:t>
            </a:r>
          </a:p>
          <a:p>
            <a:pPr lvl="1"/>
            <a:r>
              <a:rPr lang="nl-BE">
                <a:latin typeface="Calibri" panose="020F0502020204030204" pitchFamily="34" charset="0"/>
                <a:cs typeface="Calibri" panose="020F0502020204030204" pitchFamily="34" charset="0"/>
              </a:rPr>
              <a:t>Verwijs naar de plaatselijke ambassade</a:t>
            </a:r>
          </a:p>
          <a:p>
            <a:pPr lvl="1"/>
            <a:r>
              <a:rPr lang="nl-BE">
                <a:latin typeface="Calibri" panose="020F0502020204030204" pitchFamily="34" charset="0"/>
                <a:cs typeface="Calibri" panose="020F0502020204030204" pitchFamily="34" charset="0"/>
              </a:rPr>
              <a:t>https://diplomatie.belgium.be/nl</a:t>
            </a:r>
          </a:p>
          <a:p>
            <a:pPr marL="0" indent="0">
              <a:buNone/>
            </a:pPr>
            <a:endParaRPr lang="nl-BE"/>
          </a:p>
          <a:p>
            <a:pPr>
              <a:buFont typeface="Arial" panose="020B0604020202020204" pitchFamily="34" charset="0"/>
              <a:buChar char="•"/>
            </a:pPr>
            <a:endParaRPr lang="nl-BE"/>
          </a:p>
          <a:p>
            <a:pPr lvl="1">
              <a:buFont typeface="Arial" panose="020B0604020202020204" pitchFamily="34" charset="0"/>
              <a:buChar char="•"/>
            </a:pPr>
            <a:endParaRPr lang="nl-BE"/>
          </a:p>
        </p:txBody>
      </p:sp>
    </p:spTree>
    <p:extLst>
      <p:ext uri="{BB962C8B-B14F-4D97-AF65-F5344CB8AC3E}">
        <p14:creationId xmlns:p14="http://schemas.microsoft.com/office/powerpoint/2010/main" val="256085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a:t>SUCCES EN DANK VOOR DE INZET!</a:t>
            </a:r>
          </a:p>
        </p:txBody>
      </p:sp>
    </p:spTree>
    <p:extLst>
      <p:ext uri="{BB962C8B-B14F-4D97-AF65-F5344CB8AC3E}">
        <p14:creationId xmlns:p14="http://schemas.microsoft.com/office/powerpoint/2010/main" val="418951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3FD7D-34BB-4FA5-8BFA-A458C45E710F}"/>
              </a:ext>
            </a:extLst>
          </p:cNvPr>
          <p:cNvSpPr>
            <a:spLocks noGrp="1"/>
          </p:cNvSpPr>
          <p:nvPr>
            <p:ph type="ctrTitle"/>
          </p:nvPr>
        </p:nvSpPr>
        <p:spPr/>
        <p:txBody>
          <a:bodyPr/>
          <a:lstStyle/>
          <a:p>
            <a:r>
              <a:rPr lang="nl-BE"/>
              <a:t>Kennis virus en ziekte COVID-19</a:t>
            </a:r>
          </a:p>
        </p:txBody>
      </p:sp>
      <p:pic>
        <p:nvPicPr>
          <p:cNvPr id="6" name="Picture 2" descr="Wat het coronavirus zo moeilijk uit te roeien maakt: dit weten we ...">
            <a:extLst>
              <a:ext uri="{FF2B5EF4-FFF2-40B4-BE49-F238E27FC236}">
                <a16:creationId xmlns:a16="http://schemas.microsoft.com/office/drawing/2014/main" id="{9545114D-5D6F-4BF0-9809-58CC720DC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272" y="3834758"/>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0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53C44-25E8-483C-874F-93412733AE17}"/>
              </a:ext>
            </a:extLst>
          </p:cNvPr>
          <p:cNvSpPr>
            <a:spLocks noGrp="1"/>
          </p:cNvSpPr>
          <p:nvPr>
            <p:ph type="title"/>
          </p:nvPr>
        </p:nvSpPr>
        <p:spPr/>
        <p:txBody>
          <a:bodyPr/>
          <a:lstStyle/>
          <a:p>
            <a:r>
              <a:rPr lang="nl-NL"/>
              <a:t>1. Kennis virus en ziekte COVID-19</a:t>
            </a:r>
          </a:p>
        </p:txBody>
      </p:sp>
      <p:sp>
        <p:nvSpPr>
          <p:cNvPr id="3" name="Tijdelijke aanduiding voor inhoud 2">
            <a:extLst>
              <a:ext uri="{FF2B5EF4-FFF2-40B4-BE49-F238E27FC236}">
                <a16:creationId xmlns:a16="http://schemas.microsoft.com/office/drawing/2014/main" id="{4CC4C83D-65F5-4EB6-AEB1-8D7A02A58B2C}"/>
              </a:ext>
            </a:extLst>
          </p:cNvPr>
          <p:cNvSpPr>
            <a:spLocks noGrp="1"/>
          </p:cNvSpPr>
          <p:nvPr>
            <p:ph sz="half" idx="1"/>
          </p:nvPr>
        </p:nvSpPr>
        <p:spPr>
          <a:xfrm>
            <a:off x="1728000" y="1593000"/>
            <a:ext cx="9888000" cy="3672000"/>
          </a:xfrm>
        </p:spPr>
        <p:txBody>
          <a:bodyPr/>
          <a:lstStyle/>
          <a:p>
            <a:pPr marL="0" indent="0">
              <a:buNone/>
            </a:pPr>
            <a:endParaRPr lang="nl-NL"/>
          </a:p>
          <a:p>
            <a:r>
              <a:rPr lang="nl-NL">
                <a:latin typeface="Calibri "/>
              </a:rPr>
              <a:t>Ongetwijfeld heb je al veel gehoord en gelezen over het virus dat de ziekte COVID-19 (</a:t>
            </a:r>
            <a:r>
              <a:rPr lang="nl-NL" b="1">
                <a:latin typeface="Calibri "/>
              </a:rPr>
              <a:t>CO</a:t>
            </a:r>
            <a:r>
              <a:rPr lang="nl-NL">
                <a:latin typeface="Calibri "/>
              </a:rPr>
              <a:t>rona</a:t>
            </a:r>
            <a:r>
              <a:rPr lang="nl-NL" b="1">
                <a:latin typeface="Calibri "/>
              </a:rPr>
              <a:t>VI</a:t>
            </a:r>
            <a:r>
              <a:rPr lang="nl-NL">
                <a:latin typeface="Calibri "/>
              </a:rPr>
              <a:t>rus-20</a:t>
            </a:r>
            <a:r>
              <a:rPr lang="nl-NL" b="1">
                <a:latin typeface="Calibri "/>
              </a:rPr>
              <a:t>19</a:t>
            </a:r>
            <a:r>
              <a:rPr lang="nl-NL">
                <a:latin typeface="Calibri "/>
              </a:rPr>
              <a:t>) veroorzaakt. Wil je alle basisinformatie toch nog eens op een rijtje zien? </a:t>
            </a:r>
          </a:p>
          <a:p>
            <a:pPr>
              <a:buNone/>
            </a:pPr>
            <a:r>
              <a:rPr lang="nl-NL">
                <a:highlight>
                  <a:srgbClr val="FFFF00"/>
                </a:highlight>
                <a:latin typeface="Calibri "/>
              </a:rPr>
              <a:t>Bekijk nog even deze presentatie: </a:t>
            </a:r>
            <a:r>
              <a:rPr lang="nl-NL">
                <a:highlight>
                  <a:srgbClr val="FFFF00"/>
                </a:highlight>
                <a:latin typeface="Calibri "/>
                <a:hlinkClick r:id="rId2"/>
              </a:rPr>
              <a:t>https://www.corona-tracking.info/wp-content/uploads/2020/07/1.-Inleiding.pdf</a:t>
            </a:r>
            <a:endParaRPr lang="nl-NL">
              <a:highlight>
                <a:srgbClr val="FFFF00"/>
              </a:highlight>
              <a:latin typeface="Calibri "/>
            </a:endParaRPr>
          </a:p>
          <a:p>
            <a:pPr marL="0" indent="0">
              <a:buNone/>
            </a:pPr>
            <a:endParaRPr lang="nl-NL">
              <a:latin typeface="Calibri "/>
            </a:endParaRPr>
          </a:p>
          <a:p>
            <a:r>
              <a:rPr lang="nl-NL">
                <a:latin typeface="Calibri "/>
              </a:rPr>
              <a:t>Heel wat specifieke begrippen zal je in de gesprekken tijdens je huisbezoek moeten kunnen gebruiken. </a:t>
            </a:r>
          </a:p>
          <a:p>
            <a:pPr>
              <a:buNone/>
            </a:pPr>
            <a:r>
              <a:rPr lang="nl-NL">
                <a:highlight>
                  <a:srgbClr val="FFFF00"/>
                </a:highlight>
                <a:latin typeface="Calibri "/>
              </a:rPr>
              <a:t>Hier vind je een overzicht van de voornaamste termen: </a:t>
            </a:r>
            <a:r>
              <a:rPr lang="nl-NL">
                <a:highlight>
                  <a:srgbClr val="FFFF00"/>
                </a:highlight>
                <a:latin typeface="Calibri "/>
                <a:hlinkClick r:id="rId3"/>
              </a:rPr>
              <a:t>https://www.corona-tracking.info/wp-content/uploads/2020/07/0.-Sleutelconcepten.pdf</a:t>
            </a:r>
            <a:endParaRPr lang="nl-NL">
              <a:highlight>
                <a:srgbClr val="FFFF00"/>
              </a:highlight>
              <a:latin typeface="Calibri "/>
            </a:endParaRPr>
          </a:p>
        </p:txBody>
      </p:sp>
    </p:spTree>
    <p:extLst>
      <p:ext uri="{BB962C8B-B14F-4D97-AF65-F5344CB8AC3E}">
        <p14:creationId xmlns:p14="http://schemas.microsoft.com/office/powerpoint/2010/main" val="232961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518709E-CCBF-4511-9CB8-A384239B18A6}"/>
              </a:ext>
            </a:extLst>
          </p:cNvPr>
          <p:cNvSpPr>
            <a:spLocks noGrp="1"/>
          </p:cNvSpPr>
          <p:nvPr>
            <p:ph idx="1"/>
          </p:nvPr>
        </p:nvSpPr>
        <p:spPr>
          <a:xfrm>
            <a:off x="1371600" y="1436914"/>
            <a:ext cx="9601200" cy="4857869"/>
          </a:xfrm>
        </p:spPr>
        <p:txBody>
          <a:bodyPr>
            <a:noAutofit/>
          </a:bodyPr>
          <a:lstStyle/>
          <a:p>
            <a:pPr marL="0" lvl="0" indent="0" fontAlgn="base">
              <a:spcAft>
                <a:spcPts val="1200"/>
              </a:spcAft>
              <a:buSzPts val="1000"/>
              <a:buNone/>
              <a:tabLst>
                <a:tab pos="457200" algn="l"/>
              </a:tabLst>
            </a:pPr>
            <a:r>
              <a:rPr lang="nl-NL">
                <a:solidFill>
                  <a:srgbClr val="000000"/>
                </a:solidFill>
                <a:effectLst/>
                <a:latin typeface="Calibri "/>
                <a:ea typeface="Times New Roman" panose="02020603050405020304" pitchFamily="18" charset="0"/>
              </a:rPr>
              <a:t>Een succesvolle beheersing van de epidemie in het kader van de Covid-19 crisis, vergt dat de keten van besmettingen doorbroken wordt. De volgende elementen kunnen daartoe bijdragen:</a:t>
            </a:r>
          </a:p>
          <a:p>
            <a:pPr marL="0" lvl="0" indent="0" fontAlgn="base">
              <a:spcAft>
                <a:spcPts val="1200"/>
              </a:spcAft>
              <a:buSzPts val="1000"/>
              <a:buNone/>
              <a:tabLst>
                <a:tab pos="457200" algn="l"/>
              </a:tabLst>
            </a:pPr>
            <a:endParaRPr lang="nl-NL">
              <a:solidFill>
                <a:srgbClr val="000000"/>
              </a:solidFill>
              <a:effectLst/>
              <a:latin typeface="Calibri "/>
              <a:ea typeface="Times New Roman" panose="02020603050405020304" pitchFamily="18" charset="0"/>
            </a:endParaRPr>
          </a:p>
          <a:p>
            <a:pPr marL="358902" indent="-285750" fontAlgn="base">
              <a:spcBef>
                <a:spcPts val="50"/>
              </a:spcBef>
              <a:spcAft>
                <a:spcPts val="1200"/>
              </a:spcAft>
              <a:buFont typeface="Wingdings" panose="05000000000000000000" pitchFamily="2" charset="2"/>
              <a:buChar char="Ø"/>
            </a:pPr>
            <a:r>
              <a:rPr lang="nl-NL" b="1">
                <a:solidFill>
                  <a:srgbClr val="000000"/>
                </a:solidFill>
                <a:effectLst/>
                <a:latin typeface="Calibri "/>
                <a:ea typeface="Times New Roman" panose="02020603050405020304" pitchFamily="18" charset="0"/>
              </a:rPr>
              <a:t>PREVENTIE</a:t>
            </a:r>
            <a:r>
              <a:rPr lang="nl-NL">
                <a:solidFill>
                  <a:srgbClr val="000000"/>
                </a:solidFill>
                <a:effectLst/>
                <a:latin typeface="Calibri "/>
                <a:ea typeface="Times New Roman" panose="02020603050405020304" pitchFamily="18" charset="0"/>
              </a:rPr>
              <a:t>: besmetting voorkomen door de juiste hygiënemaatregelen te nemen en afstand te bewaren</a:t>
            </a:r>
          </a:p>
          <a:p>
            <a:pPr marL="358902" indent="-285750" fontAlgn="base">
              <a:spcBef>
                <a:spcPts val="50"/>
              </a:spcBef>
              <a:spcAft>
                <a:spcPts val="1200"/>
              </a:spcAft>
              <a:buFont typeface="Wingdings" panose="05000000000000000000" pitchFamily="2" charset="2"/>
              <a:buChar char="Ø"/>
            </a:pPr>
            <a:r>
              <a:rPr lang="nl-NL" b="1">
                <a:solidFill>
                  <a:srgbClr val="000000"/>
                </a:solidFill>
                <a:effectLst/>
                <a:latin typeface="Calibri "/>
                <a:ea typeface="Times New Roman" panose="02020603050405020304" pitchFamily="18" charset="0"/>
              </a:rPr>
              <a:t>TESTING</a:t>
            </a:r>
            <a:r>
              <a:rPr lang="nl-NL">
                <a:solidFill>
                  <a:srgbClr val="000000"/>
                </a:solidFill>
                <a:effectLst/>
                <a:latin typeface="Calibri "/>
                <a:ea typeface="Times New Roman" panose="02020603050405020304" pitchFamily="18" charset="0"/>
              </a:rPr>
              <a:t>: systematische en herhaalde </a:t>
            </a:r>
            <a:r>
              <a:rPr lang="nl-NL" err="1">
                <a:solidFill>
                  <a:srgbClr val="000000"/>
                </a:solidFill>
                <a:effectLst/>
                <a:latin typeface="Calibri "/>
                <a:ea typeface="Times New Roman" panose="02020603050405020304" pitchFamily="18" charset="0"/>
              </a:rPr>
              <a:t>testing</a:t>
            </a:r>
            <a:r>
              <a:rPr lang="nl-NL">
                <a:solidFill>
                  <a:srgbClr val="000000"/>
                </a:solidFill>
                <a:effectLst/>
                <a:latin typeface="Calibri "/>
                <a:ea typeface="Times New Roman" panose="02020603050405020304" pitchFamily="18" charset="0"/>
              </a:rPr>
              <a:t> om besmette personen op te sporen</a:t>
            </a:r>
            <a:r>
              <a:rPr lang="nl-NL">
                <a:solidFill>
                  <a:srgbClr val="000000"/>
                </a:solidFill>
                <a:latin typeface="Calibri "/>
                <a:ea typeface="Times New Roman" panose="02020603050405020304" pitchFamily="18" charset="0"/>
              </a:rPr>
              <a:t> en</a:t>
            </a:r>
            <a:r>
              <a:rPr lang="nl-NL" b="1">
                <a:solidFill>
                  <a:srgbClr val="000000"/>
                </a:solidFill>
                <a:latin typeface="Calibri "/>
                <a:ea typeface="Times New Roman" panose="02020603050405020304" pitchFamily="18" charset="0"/>
              </a:rPr>
              <a:t> </a:t>
            </a:r>
            <a:r>
              <a:rPr lang="nl-NL">
                <a:solidFill>
                  <a:srgbClr val="000000"/>
                </a:solidFill>
                <a:effectLst/>
                <a:latin typeface="Calibri "/>
                <a:ea typeface="Times New Roman" panose="02020603050405020304" pitchFamily="18" charset="0"/>
              </a:rPr>
              <a:t>in quarantaine te plaatsen. Behandeling waar nodig</a:t>
            </a:r>
            <a:endParaRPr lang="nl-NL">
              <a:effectLst/>
              <a:latin typeface="Calibri "/>
              <a:ea typeface="Times New Roman" panose="02020603050405020304" pitchFamily="18" charset="0"/>
            </a:endParaRPr>
          </a:p>
          <a:p>
            <a:pPr marL="342900" lvl="0" indent="-342900" fontAlgn="base">
              <a:spcBef>
                <a:spcPts val="50"/>
              </a:spcBef>
              <a:buFont typeface="Wingdings" panose="05000000000000000000" pitchFamily="2" charset="2"/>
              <a:buChar char=""/>
            </a:pPr>
            <a:r>
              <a:rPr lang="nl-NL" b="1">
                <a:solidFill>
                  <a:srgbClr val="000000"/>
                </a:solidFill>
                <a:effectLst/>
                <a:latin typeface="Calibri "/>
                <a:ea typeface="Times New Roman" panose="02020603050405020304" pitchFamily="18" charset="0"/>
              </a:rPr>
              <a:t>TRACING</a:t>
            </a:r>
            <a:r>
              <a:rPr lang="nl-NL">
                <a:solidFill>
                  <a:srgbClr val="000000"/>
                </a:solidFill>
                <a:effectLst/>
                <a:latin typeface="Calibri "/>
                <a:ea typeface="Times New Roman" panose="02020603050405020304" pitchFamily="18" charset="0"/>
              </a:rPr>
              <a:t>: opsporing van personen die de voorbije dagen in contact geweest zijn met besmette personen</a:t>
            </a:r>
          </a:p>
          <a:p>
            <a:pPr marL="0" lvl="0" indent="0" fontAlgn="base">
              <a:spcBef>
                <a:spcPts val="50"/>
              </a:spcBef>
              <a:buNone/>
            </a:pPr>
            <a:endParaRPr lang="nl-NL">
              <a:solidFill>
                <a:srgbClr val="000000"/>
              </a:solidFill>
              <a:effectLst/>
              <a:latin typeface="Calibri "/>
              <a:ea typeface="Times New Roman" panose="02020603050405020304" pitchFamily="18" charset="0"/>
            </a:endParaRPr>
          </a:p>
          <a:p>
            <a:pPr marL="342900" lvl="0" indent="-342900" fontAlgn="base">
              <a:spcBef>
                <a:spcPts val="50"/>
              </a:spcBef>
              <a:buFont typeface="Wingdings" panose="05000000000000000000" pitchFamily="2" charset="2"/>
              <a:buChar char=""/>
            </a:pPr>
            <a:r>
              <a:rPr lang="nl-NL" b="1">
                <a:solidFill>
                  <a:srgbClr val="000000"/>
                </a:solidFill>
                <a:effectLst/>
                <a:latin typeface="Calibri "/>
                <a:ea typeface="Times New Roman" panose="02020603050405020304" pitchFamily="18" charset="0"/>
              </a:rPr>
              <a:t>COACHING</a:t>
            </a:r>
            <a:r>
              <a:rPr lang="nl-NL">
                <a:solidFill>
                  <a:srgbClr val="000000"/>
                </a:solidFill>
                <a:effectLst/>
                <a:latin typeface="Calibri "/>
                <a:ea typeface="Times New Roman" panose="02020603050405020304" pitchFamily="18" charset="0"/>
              </a:rPr>
              <a:t>: opvolging, monitoring en ondersteunen van patiënten en diens contacten om verdere verspreiding tegen te gaan</a:t>
            </a:r>
          </a:p>
          <a:p>
            <a:pPr marL="0" indent="0" fontAlgn="base">
              <a:buNone/>
            </a:pPr>
            <a:endParaRPr lang="nl-NL">
              <a:solidFill>
                <a:schemeClr val="tx1"/>
              </a:solidFill>
              <a:latin typeface="+mj-lt"/>
              <a:ea typeface="Times New Roman" panose="02020603050405020304" pitchFamily="18" charset="0"/>
            </a:endParaRPr>
          </a:p>
          <a:p>
            <a:pPr marL="0" indent="0">
              <a:buNone/>
            </a:pPr>
            <a:endParaRPr lang="nl-NL"/>
          </a:p>
        </p:txBody>
      </p:sp>
    </p:spTree>
    <p:extLst>
      <p:ext uri="{BB962C8B-B14F-4D97-AF65-F5344CB8AC3E}">
        <p14:creationId xmlns:p14="http://schemas.microsoft.com/office/powerpoint/2010/main" val="3684605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3FD7D-34BB-4FA5-8BFA-A458C45E710F}"/>
              </a:ext>
            </a:extLst>
          </p:cNvPr>
          <p:cNvSpPr>
            <a:spLocks noGrp="1"/>
          </p:cNvSpPr>
          <p:nvPr>
            <p:ph type="ctrTitle"/>
          </p:nvPr>
        </p:nvSpPr>
        <p:spPr>
          <a:xfrm>
            <a:off x="5061858" y="1402447"/>
            <a:ext cx="5910942" cy="2484000"/>
          </a:xfrm>
        </p:spPr>
        <p:txBody>
          <a:bodyPr/>
          <a:lstStyle/>
          <a:p>
            <a:r>
              <a:rPr lang="nl-BE"/>
              <a:t>De huisbezoeker: wie en waarom?</a:t>
            </a:r>
          </a:p>
        </p:txBody>
      </p:sp>
      <p:pic>
        <p:nvPicPr>
          <p:cNvPr id="2050" name="Picture 2" descr="Kijk uit voor babbeltrucs — RTV-Ridderkerk">
            <a:extLst>
              <a:ext uri="{FF2B5EF4-FFF2-40B4-BE49-F238E27FC236}">
                <a16:creationId xmlns:a16="http://schemas.microsoft.com/office/drawing/2014/main" id="{5593FB04-2F0A-401E-90E1-C82EB7010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358" y="3293018"/>
            <a:ext cx="3910692" cy="216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28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50C65E-BBFD-425F-998C-17296D2B23CB}"/>
              </a:ext>
            </a:extLst>
          </p:cNvPr>
          <p:cNvSpPr>
            <a:spLocks noGrp="1"/>
          </p:cNvSpPr>
          <p:nvPr>
            <p:ph type="title"/>
          </p:nvPr>
        </p:nvSpPr>
        <p:spPr/>
        <p:txBody>
          <a:bodyPr/>
          <a:lstStyle/>
          <a:p>
            <a:r>
              <a:rPr lang="nl-NL"/>
              <a:t>Profiel van de huisbezoeker</a:t>
            </a:r>
          </a:p>
        </p:txBody>
      </p:sp>
      <p:sp>
        <p:nvSpPr>
          <p:cNvPr id="3" name="Tijdelijke aanduiding voor inhoud 2">
            <a:extLst>
              <a:ext uri="{FF2B5EF4-FFF2-40B4-BE49-F238E27FC236}">
                <a16:creationId xmlns:a16="http://schemas.microsoft.com/office/drawing/2014/main" id="{85C90784-67E7-4717-9968-9245AFDAFCE0}"/>
              </a:ext>
            </a:extLst>
          </p:cNvPr>
          <p:cNvSpPr>
            <a:spLocks noGrp="1"/>
          </p:cNvSpPr>
          <p:nvPr>
            <p:ph sz="half" idx="1"/>
          </p:nvPr>
        </p:nvSpPr>
        <p:spPr>
          <a:xfrm>
            <a:off x="1728000" y="1485900"/>
            <a:ext cx="9888000" cy="4101300"/>
          </a:xfrm>
        </p:spPr>
        <p:txBody>
          <a:bodyPr>
            <a:normAutofit/>
          </a:bodyPr>
          <a:lstStyle/>
          <a:p>
            <a:pPr marL="0" lvl="0" indent="0">
              <a:lnSpc>
                <a:spcPct val="90000"/>
              </a:lnSpc>
              <a:buNone/>
            </a:pPr>
            <a:r>
              <a:rPr lang="nl-NL" b="1">
                <a:effectLst/>
                <a:latin typeface="Calibri "/>
                <a:ea typeface="Times New Roman" panose="02020603050405020304" pitchFamily="18" charset="0"/>
              </a:rPr>
              <a:t>Profiel lokale huisbezoekers:</a:t>
            </a:r>
            <a:endParaRPr lang="nl-NL">
              <a:solidFill>
                <a:srgbClr val="000000"/>
              </a:solidFill>
              <a:latin typeface="Calibri "/>
              <a:ea typeface="Times New Roman" panose="02020603050405020304" pitchFamily="18" charset="0"/>
            </a:endParaRPr>
          </a:p>
          <a:p>
            <a:pPr marL="0" indent="0" fontAlgn="base">
              <a:lnSpc>
                <a:spcPts val="1350"/>
              </a:lnSpc>
              <a:buSzPts val="1000"/>
              <a:buNone/>
              <a:tabLst>
                <a:tab pos="2340610" algn="l"/>
                <a:tab pos="457200" algn="l"/>
              </a:tabLst>
            </a:pPr>
            <a:r>
              <a:rPr lang="nl-BE">
                <a:solidFill>
                  <a:srgbClr val="171717"/>
                </a:solidFill>
                <a:effectLst/>
                <a:latin typeface="Calibri "/>
                <a:ea typeface="Times New Roman" panose="02020603050405020304" pitchFamily="18" charset="0"/>
                <a:cs typeface="Segoe UI" panose="020B0502040204020203" pitchFamily="34" charset="0"/>
              </a:rPr>
              <a:t>Mensen met een zorg- of welzijnsprofiel:</a:t>
            </a:r>
            <a:r>
              <a:rPr lang="nl-BE">
                <a:solidFill>
                  <a:srgbClr val="171717"/>
                </a:solidFill>
                <a:effectLst/>
                <a:latin typeface="Calibri "/>
                <a:ea typeface="Times New Roman" panose="02020603050405020304" pitchFamily="18" charset="0"/>
                <a:cs typeface="Cambria" panose="02040503050406030204" pitchFamily="18" charset="0"/>
              </a:rPr>
              <a:t>  </a:t>
            </a:r>
          </a:p>
          <a:p>
            <a:pPr marL="0" indent="0" fontAlgn="base">
              <a:lnSpc>
                <a:spcPts val="1350"/>
              </a:lnSpc>
              <a:buSzPts val="1000"/>
              <a:buNone/>
              <a:tabLst>
                <a:tab pos="2340610" algn="l"/>
                <a:tab pos="457200" algn="l"/>
              </a:tabLst>
            </a:pPr>
            <a:endParaRPr lang="nl-NL" i="1" kern="1200">
              <a:solidFill>
                <a:srgbClr val="000000"/>
              </a:solidFill>
              <a:effectLst/>
              <a:latin typeface="Calibri "/>
              <a:ea typeface="Times New Roman" panose="02020603050405020304" pitchFamily="18" charset="0"/>
            </a:endParaRPr>
          </a:p>
          <a:p>
            <a:pPr marL="0" indent="0" fontAlgn="base">
              <a:lnSpc>
                <a:spcPts val="1350"/>
              </a:lnSpc>
              <a:buSzPts val="1000"/>
              <a:buNone/>
              <a:tabLst>
                <a:tab pos="2340610" algn="l"/>
                <a:tab pos="457200" algn="l"/>
              </a:tabLst>
            </a:pPr>
            <a:r>
              <a:rPr lang="nl-NL" i="1" kern="1200">
                <a:solidFill>
                  <a:srgbClr val="000000"/>
                </a:solidFill>
                <a:effectLst/>
                <a:latin typeface="Calibri "/>
                <a:ea typeface="Times New Roman" panose="02020603050405020304" pitchFamily="18" charset="0"/>
              </a:rPr>
              <a:t>maatschappelijk medewerkers van de gemeente (OCMW), lokale buurtwerkers, straathoekwerkers, gekwalificeerde vrijwilligers, CAW, dienst maatschappelijk werk van het ziekenfonds, CGG, Dienst voor Gezinszorg,…</a:t>
            </a:r>
          </a:p>
          <a:p>
            <a:pPr marL="342900" lvl="0" indent="-342900" fontAlgn="base">
              <a:lnSpc>
                <a:spcPts val="1350"/>
              </a:lnSpc>
              <a:buSzPts val="1000"/>
              <a:buFont typeface="Symbol" panose="05050102010706020507" pitchFamily="18" charset="2"/>
              <a:buChar char=""/>
              <a:tabLst>
                <a:tab pos="2340610" algn="l"/>
                <a:tab pos="457200" algn="l"/>
              </a:tabLst>
            </a:pPr>
            <a:endParaRPr lang="nl-NL" i="1">
              <a:solidFill>
                <a:srgbClr val="171717"/>
              </a:solidFill>
              <a:effectLst/>
              <a:latin typeface="Calibri "/>
              <a:ea typeface="Calibri" panose="020F0502020204030204" pitchFamily="34" charset="0"/>
              <a:cs typeface="Times New Roman" panose="02020603050405020304" pitchFamily="18" charset="0"/>
            </a:endParaRPr>
          </a:p>
          <a:p>
            <a:pPr marL="342900" lvl="0" indent="-342900" fontAlgn="base">
              <a:lnSpc>
                <a:spcPts val="1350"/>
              </a:lnSpc>
              <a:buSzPts val="1000"/>
              <a:buFont typeface="Courier New" panose="02070309020205020404" pitchFamily="49" charset="0"/>
              <a:buChar char="o"/>
              <a:tabLst>
                <a:tab pos="2340610" algn="l"/>
                <a:tab pos="457200" algn="l"/>
              </a:tabLst>
            </a:pPr>
            <a:endParaRPr lang="nl-NL" b="1">
              <a:solidFill>
                <a:srgbClr val="171717"/>
              </a:solidFill>
              <a:effectLst/>
              <a:latin typeface="Calibri "/>
              <a:ea typeface="Calibri" panose="020F0502020204030204" pitchFamily="34" charset="0"/>
              <a:cs typeface="Times New Roman" panose="02020603050405020304" pitchFamily="18" charset="0"/>
            </a:endParaRPr>
          </a:p>
          <a:p>
            <a:pPr marL="0" lvl="0" indent="0" fontAlgn="base">
              <a:lnSpc>
                <a:spcPts val="1350"/>
              </a:lnSpc>
              <a:buSzPts val="1000"/>
              <a:buNone/>
              <a:tabLst>
                <a:tab pos="2340610" algn="l"/>
                <a:tab pos="457200" algn="l"/>
              </a:tabLst>
            </a:pPr>
            <a:r>
              <a:rPr lang="nl-NL" b="1">
                <a:solidFill>
                  <a:srgbClr val="171717"/>
                </a:solidFill>
                <a:effectLst/>
                <a:latin typeface="Calibri "/>
                <a:ea typeface="Times New Roman" panose="02020603050405020304" pitchFamily="18" charset="0"/>
                <a:cs typeface="Segoe UI" panose="020B0502040204020203" pitchFamily="34" charset="0"/>
              </a:rPr>
              <a:t>Competenties:</a:t>
            </a:r>
            <a:endParaRPr lang="nl-NL" b="1">
              <a:solidFill>
                <a:srgbClr val="171717"/>
              </a:solidFill>
              <a:effectLst/>
              <a:latin typeface="Calibri "/>
              <a:ea typeface="Calibri" panose="020F0502020204030204" pitchFamily="34" charset="0"/>
              <a:cs typeface="Times New Roman" panose="02020603050405020304" pitchFamily="18" charset="0"/>
            </a:endParaRPr>
          </a:p>
          <a:p>
            <a:pPr marL="342900" lvl="0" indent="-342900" fontAlgn="base">
              <a:lnSpc>
                <a:spcPts val="1350"/>
              </a:lnSpc>
              <a:buSzPts val="1000"/>
              <a:buFont typeface="Arial" panose="020B0604020202020204" pitchFamily="34" charset="0"/>
              <a:buChar char="•"/>
              <a:tabLst>
                <a:tab pos="2340610" algn="l"/>
                <a:tab pos="457200" algn="l"/>
              </a:tabLst>
            </a:pPr>
            <a:r>
              <a:rPr lang="nl-BE" err="1">
                <a:solidFill>
                  <a:srgbClr val="171717"/>
                </a:solidFill>
                <a:effectLst/>
                <a:latin typeface="Calibri "/>
                <a:ea typeface="Times New Roman" panose="02020603050405020304" pitchFamily="18" charset="0"/>
                <a:cs typeface="Segoe UI" panose="020B0502040204020203" pitchFamily="34" charset="0"/>
              </a:rPr>
              <a:t>outreachend</a:t>
            </a:r>
            <a:r>
              <a:rPr lang="nl-BE">
                <a:solidFill>
                  <a:srgbClr val="171717"/>
                </a:solidFill>
                <a:effectLst/>
                <a:latin typeface="Calibri "/>
                <a:ea typeface="Times New Roman" panose="02020603050405020304" pitchFamily="18" charset="0"/>
                <a:cs typeface="Cambria" panose="02040503050406030204" pitchFamily="18" charset="0"/>
              </a:rPr>
              <a:t> </a:t>
            </a:r>
            <a:r>
              <a:rPr lang="nl-BE">
                <a:solidFill>
                  <a:srgbClr val="171717"/>
                </a:solidFill>
                <a:effectLst/>
                <a:latin typeface="Calibri "/>
                <a:ea typeface="Times New Roman" panose="02020603050405020304" pitchFamily="18" charset="0"/>
                <a:cs typeface="Segoe UI" panose="020B0502040204020203" pitchFamily="34" charset="0"/>
              </a:rPr>
              <a:t>werken</a:t>
            </a:r>
            <a:r>
              <a:rPr lang="nl-BE">
                <a:solidFill>
                  <a:srgbClr val="171717"/>
                </a:solidFill>
                <a:effectLst/>
                <a:latin typeface="Calibri "/>
                <a:ea typeface="Times New Roman" panose="02020603050405020304" pitchFamily="18" charset="0"/>
                <a:cs typeface="Cambria" panose="02040503050406030204" pitchFamily="18" charset="0"/>
              </a:rPr>
              <a:t> </a:t>
            </a:r>
            <a:endParaRPr lang="nl-NL">
              <a:solidFill>
                <a:srgbClr val="171717"/>
              </a:solidFill>
              <a:effectLst/>
              <a:latin typeface="Calibri "/>
              <a:ea typeface="Calibri" panose="020F0502020204030204" pitchFamily="34" charset="0"/>
              <a:cs typeface="Times New Roman" panose="02020603050405020304" pitchFamily="18" charset="0"/>
            </a:endParaRPr>
          </a:p>
          <a:p>
            <a:pPr marL="342900" lvl="0" indent="-342900" fontAlgn="base">
              <a:lnSpc>
                <a:spcPts val="1350"/>
              </a:lnSpc>
              <a:buSzPts val="1000"/>
              <a:buFont typeface="Arial" panose="020B0604020202020204" pitchFamily="34" charset="0"/>
              <a:buChar char="•"/>
              <a:tabLst>
                <a:tab pos="2340610" algn="l"/>
                <a:tab pos="457200" algn="l"/>
              </a:tabLst>
            </a:pPr>
            <a:r>
              <a:rPr lang="nl-BE">
                <a:solidFill>
                  <a:srgbClr val="171717"/>
                </a:solidFill>
                <a:effectLst/>
                <a:latin typeface="Calibri "/>
                <a:ea typeface="Times New Roman" panose="02020603050405020304" pitchFamily="18" charset="0"/>
                <a:cs typeface="Segoe UI" panose="020B0502040204020203" pitchFamily="34" charset="0"/>
              </a:rPr>
              <a:t>zorg- en ondersteuningsnoden kunnen inschatten o.b.v. vraagverheldering</a:t>
            </a:r>
            <a:r>
              <a:rPr lang="nl-BE">
                <a:solidFill>
                  <a:srgbClr val="171717"/>
                </a:solidFill>
                <a:effectLst/>
                <a:latin typeface="Calibri "/>
                <a:ea typeface="Times New Roman" panose="02020603050405020304" pitchFamily="18" charset="0"/>
                <a:cs typeface="Cambria" panose="02040503050406030204" pitchFamily="18" charset="0"/>
              </a:rPr>
              <a:t> </a:t>
            </a:r>
            <a:endParaRPr lang="nl-NL">
              <a:solidFill>
                <a:srgbClr val="171717"/>
              </a:solidFill>
              <a:effectLst/>
              <a:latin typeface="Calibri "/>
              <a:ea typeface="Calibri" panose="020F0502020204030204" pitchFamily="34" charset="0"/>
              <a:cs typeface="Times New Roman" panose="02020603050405020304" pitchFamily="18" charset="0"/>
            </a:endParaRPr>
          </a:p>
          <a:p>
            <a:pPr marL="342900" lvl="0" indent="-342900" fontAlgn="base">
              <a:lnSpc>
                <a:spcPts val="1350"/>
              </a:lnSpc>
              <a:buSzPts val="1000"/>
              <a:buFont typeface="Arial" panose="020B0604020202020204" pitchFamily="34" charset="0"/>
              <a:buChar char="•"/>
              <a:tabLst>
                <a:tab pos="2340610" algn="l"/>
                <a:tab pos="457200" algn="l"/>
              </a:tabLst>
            </a:pPr>
            <a:r>
              <a:rPr lang="nl-BE">
                <a:solidFill>
                  <a:srgbClr val="171717"/>
                </a:solidFill>
                <a:effectLst/>
                <a:latin typeface="Calibri "/>
                <a:ea typeface="Times New Roman" panose="02020603050405020304" pitchFamily="18" charset="0"/>
                <a:cs typeface="Segoe UI" panose="020B0502040204020203" pitchFamily="34" charset="0"/>
              </a:rPr>
              <a:t>gepast doorverwijzen</a:t>
            </a:r>
            <a:r>
              <a:rPr lang="nl-BE">
                <a:solidFill>
                  <a:srgbClr val="171717"/>
                </a:solidFill>
                <a:effectLst/>
                <a:latin typeface="Calibri "/>
                <a:ea typeface="Times New Roman" panose="02020603050405020304" pitchFamily="18" charset="0"/>
                <a:cs typeface="Cambria" panose="02040503050406030204" pitchFamily="18" charset="0"/>
              </a:rPr>
              <a:t> </a:t>
            </a:r>
            <a:endParaRPr lang="nl-NL">
              <a:solidFill>
                <a:srgbClr val="171717"/>
              </a:solidFill>
              <a:effectLst/>
              <a:latin typeface="Calibri "/>
              <a:ea typeface="Calibri" panose="020F0502020204030204" pitchFamily="34" charset="0"/>
              <a:cs typeface="Times New Roman" panose="02020603050405020304" pitchFamily="18" charset="0"/>
            </a:endParaRPr>
          </a:p>
          <a:p>
            <a:pPr marL="0" lvl="0" indent="0" fontAlgn="base">
              <a:lnSpc>
                <a:spcPts val="1350"/>
              </a:lnSpc>
              <a:buSzPts val="1000"/>
              <a:buNone/>
              <a:tabLst>
                <a:tab pos="2340610" algn="l"/>
                <a:tab pos="457200" algn="l"/>
              </a:tabLst>
            </a:pPr>
            <a:endParaRPr lang="nl-BE" b="1">
              <a:solidFill>
                <a:srgbClr val="171717"/>
              </a:solidFill>
              <a:effectLst/>
              <a:latin typeface="Calibri "/>
              <a:ea typeface="Times New Roman" panose="02020603050405020304" pitchFamily="18" charset="0"/>
              <a:cs typeface="Segoe UI" panose="020B0502040204020203" pitchFamily="34" charset="0"/>
            </a:endParaRPr>
          </a:p>
          <a:p>
            <a:pPr marL="0" lvl="0" indent="0" fontAlgn="base">
              <a:lnSpc>
                <a:spcPts val="1350"/>
              </a:lnSpc>
              <a:buSzPts val="1000"/>
              <a:buNone/>
              <a:tabLst>
                <a:tab pos="2340610" algn="l"/>
                <a:tab pos="457200" algn="l"/>
              </a:tabLst>
            </a:pPr>
            <a:r>
              <a:rPr lang="nl-BE" b="1">
                <a:solidFill>
                  <a:srgbClr val="171717"/>
                </a:solidFill>
                <a:effectLst/>
                <a:latin typeface="Calibri "/>
                <a:ea typeface="Times New Roman" panose="02020603050405020304" pitchFamily="18" charset="0"/>
                <a:cs typeface="Segoe UI" panose="020B0502040204020203" pitchFamily="34" charset="0"/>
              </a:rPr>
              <a:t>Kennis en vaardigheden:</a:t>
            </a:r>
            <a:r>
              <a:rPr lang="nl-BE" b="1">
                <a:solidFill>
                  <a:srgbClr val="171717"/>
                </a:solidFill>
                <a:effectLst/>
                <a:latin typeface="Calibri "/>
                <a:ea typeface="Times New Roman" panose="02020603050405020304" pitchFamily="18" charset="0"/>
                <a:cs typeface="Cambria" panose="02040503050406030204" pitchFamily="18" charset="0"/>
              </a:rPr>
              <a:t> </a:t>
            </a:r>
            <a:endParaRPr lang="nl-NL" b="1">
              <a:solidFill>
                <a:srgbClr val="171717"/>
              </a:solidFill>
              <a:effectLst/>
              <a:latin typeface="Calibri "/>
              <a:ea typeface="Calibri" panose="020F0502020204030204" pitchFamily="34" charset="0"/>
              <a:cs typeface="Times New Roman" panose="02020603050405020304" pitchFamily="18" charset="0"/>
            </a:endParaRPr>
          </a:p>
          <a:p>
            <a:pPr marL="342900" lvl="0" indent="-342900" fontAlgn="base">
              <a:lnSpc>
                <a:spcPts val="1350"/>
              </a:lnSpc>
              <a:buSzPts val="1000"/>
              <a:buFont typeface="Arial" panose="020B0604020202020204" pitchFamily="34" charset="0"/>
              <a:buChar char="•"/>
              <a:tabLst>
                <a:tab pos="2340610" algn="l"/>
                <a:tab pos="457200" algn="l"/>
              </a:tabLst>
            </a:pPr>
            <a:r>
              <a:rPr lang="nl-BE">
                <a:solidFill>
                  <a:srgbClr val="171717"/>
                </a:solidFill>
                <a:effectLst/>
                <a:latin typeface="Calibri "/>
                <a:ea typeface="Times New Roman" panose="02020603050405020304" pitchFamily="18" charset="0"/>
                <a:cs typeface="Segoe UI" panose="020B0502040204020203" pitchFamily="34" charset="0"/>
              </a:rPr>
              <a:t>kennis van de sociale kaart</a:t>
            </a:r>
            <a:r>
              <a:rPr lang="nl-BE">
                <a:solidFill>
                  <a:srgbClr val="171717"/>
                </a:solidFill>
                <a:effectLst/>
                <a:latin typeface="Calibri "/>
                <a:ea typeface="Times New Roman" panose="02020603050405020304" pitchFamily="18" charset="0"/>
                <a:cs typeface="Cambria" panose="02040503050406030204" pitchFamily="18" charset="0"/>
              </a:rPr>
              <a:t> </a:t>
            </a:r>
            <a:r>
              <a:rPr lang="nl-BE">
                <a:solidFill>
                  <a:srgbClr val="171717"/>
                </a:solidFill>
                <a:effectLst/>
                <a:latin typeface="Calibri "/>
                <a:ea typeface="Times New Roman" panose="02020603050405020304" pitchFamily="18" charset="0"/>
                <a:cs typeface="Segoe UI" panose="020B0502040204020203" pitchFamily="34" charset="0"/>
              </a:rPr>
              <a:t>- zowel het aanbod aan vrijwilligerswerk als het professionele</a:t>
            </a:r>
            <a:r>
              <a:rPr lang="nl-BE">
                <a:solidFill>
                  <a:srgbClr val="171717"/>
                </a:solidFill>
                <a:effectLst/>
                <a:latin typeface="Calibri "/>
                <a:ea typeface="Times New Roman" panose="02020603050405020304" pitchFamily="18" charset="0"/>
                <a:cs typeface="Cambria" panose="02040503050406030204" pitchFamily="18" charset="0"/>
              </a:rPr>
              <a:t> </a:t>
            </a:r>
            <a:r>
              <a:rPr lang="nl-BE">
                <a:solidFill>
                  <a:srgbClr val="171717"/>
                </a:solidFill>
                <a:effectLst/>
                <a:latin typeface="Calibri "/>
                <a:ea typeface="Times New Roman" panose="02020603050405020304" pitchFamily="18" charset="0"/>
                <a:cs typeface="Segoe UI" panose="020B0502040204020203" pitchFamily="34" charset="0"/>
              </a:rPr>
              <a:t>het zorgaanbod</a:t>
            </a:r>
            <a:r>
              <a:rPr lang="nl-BE">
                <a:solidFill>
                  <a:srgbClr val="171717"/>
                </a:solidFill>
                <a:effectLst/>
                <a:latin typeface="Calibri "/>
                <a:ea typeface="Times New Roman" panose="02020603050405020304" pitchFamily="18" charset="0"/>
                <a:cs typeface="Cambria" panose="02040503050406030204" pitchFamily="18" charset="0"/>
              </a:rPr>
              <a:t> </a:t>
            </a:r>
            <a:r>
              <a:rPr lang="nl-BE">
                <a:solidFill>
                  <a:srgbClr val="171717"/>
                </a:solidFill>
                <a:effectLst/>
                <a:latin typeface="Calibri "/>
                <a:ea typeface="Times New Roman" panose="02020603050405020304" pitchFamily="18" charset="0"/>
                <a:cs typeface="Segoe UI" panose="020B0502040204020203" pitchFamily="34" charset="0"/>
              </a:rPr>
              <a:t>-</a:t>
            </a:r>
            <a:r>
              <a:rPr lang="nl-BE">
                <a:solidFill>
                  <a:srgbClr val="171717"/>
                </a:solidFill>
                <a:effectLst/>
                <a:latin typeface="Calibri "/>
                <a:ea typeface="Times New Roman" panose="02020603050405020304" pitchFamily="18" charset="0"/>
                <a:cs typeface="Cambria" panose="02040503050406030204" pitchFamily="18" charset="0"/>
              </a:rPr>
              <a:t> </a:t>
            </a:r>
            <a:r>
              <a:rPr lang="nl-BE">
                <a:solidFill>
                  <a:srgbClr val="171717"/>
                </a:solidFill>
                <a:effectLst/>
                <a:latin typeface="Calibri "/>
                <a:ea typeface="Times New Roman" panose="02020603050405020304" pitchFamily="18" charset="0"/>
                <a:cs typeface="Segoe UI" panose="020B0502040204020203" pitchFamily="34" charset="0"/>
              </a:rPr>
              <a:t>van het werkingsgebied</a:t>
            </a:r>
            <a:r>
              <a:rPr lang="nl-BE">
                <a:solidFill>
                  <a:srgbClr val="171717"/>
                </a:solidFill>
                <a:effectLst/>
                <a:latin typeface="Calibri "/>
                <a:ea typeface="Times New Roman" panose="02020603050405020304" pitchFamily="18" charset="0"/>
                <a:cs typeface="Cambria" panose="02040503050406030204" pitchFamily="18" charset="0"/>
              </a:rPr>
              <a:t> </a:t>
            </a:r>
            <a:endParaRPr lang="nl-NL">
              <a:solidFill>
                <a:srgbClr val="171717"/>
              </a:solidFill>
              <a:effectLst/>
              <a:latin typeface="Calibri "/>
              <a:ea typeface="Calibri" panose="020F0502020204030204" pitchFamily="34" charset="0"/>
              <a:cs typeface="Times New Roman" panose="02020603050405020304" pitchFamily="18" charset="0"/>
            </a:endParaRPr>
          </a:p>
          <a:p>
            <a:pPr marL="342900" lvl="0" indent="-342900" fontAlgn="base">
              <a:lnSpc>
                <a:spcPts val="1350"/>
              </a:lnSpc>
              <a:buSzPts val="1000"/>
              <a:buFont typeface="Arial" panose="020B0604020202020204" pitchFamily="34" charset="0"/>
              <a:buChar char="•"/>
              <a:tabLst>
                <a:tab pos="2340610" algn="l"/>
                <a:tab pos="457200" algn="l"/>
              </a:tabLst>
            </a:pPr>
            <a:r>
              <a:rPr lang="nl-BE">
                <a:solidFill>
                  <a:srgbClr val="171717"/>
                </a:solidFill>
                <a:effectLst/>
                <a:latin typeface="Calibri "/>
                <a:ea typeface="Times New Roman" panose="02020603050405020304" pitchFamily="18" charset="0"/>
                <a:cs typeface="Segoe UI" panose="020B0502040204020203" pitchFamily="34" charset="0"/>
              </a:rPr>
              <a:t>motiverende gesprekvoering</a:t>
            </a:r>
            <a:r>
              <a:rPr lang="nl-BE">
                <a:solidFill>
                  <a:srgbClr val="171717"/>
                </a:solidFill>
                <a:effectLst/>
                <a:latin typeface="Calibri "/>
                <a:ea typeface="Times New Roman" panose="02020603050405020304" pitchFamily="18" charset="0"/>
                <a:cs typeface="Cambria" panose="02040503050406030204" pitchFamily="18" charset="0"/>
              </a:rPr>
              <a:t> </a:t>
            </a:r>
            <a:r>
              <a:rPr lang="nl-BE">
                <a:solidFill>
                  <a:srgbClr val="171717"/>
                </a:solidFill>
                <a:effectLst/>
                <a:latin typeface="Calibri "/>
                <a:ea typeface="Times New Roman" panose="02020603050405020304" pitchFamily="18" charset="0"/>
                <a:cs typeface="Segoe UI" panose="020B0502040204020203" pitchFamily="34" charset="0"/>
              </a:rPr>
              <a:t>kunnen voeren</a:t>
            </a:r>
            <a:r>
              <a:rPr lang="nl-BE">
                <a:solidFill>
                  <a:srgbClr val="171717"/>
                </a:solidFill>
                <a:effectLst/>
                <a:latin typeface="Calibri "/>
                <a:ea typeface="Times New Roman" panose="02020603050405020304" pitchFamily="18" charset="0"/>
                <a:cs typeface="Cambria" panose="02040503050406030204" pitchFamily="18" charset="0"/>
              </a:rPr>
              <a:t> </a:t>
            </a:r>
            <a:endParaRPr lang="nl-NL">
              <a:solidFill>
                <a:srgbClr val="171717"/>
              </a:solidFill>
              <a:effectLst/>
              <a:latin typeface="Calibri "/>
              <a:ea typeface="Calibri" panose="020F0502020204030204" pitchFamily="34" charset="0"/>
              <a:cs typeface="Times New Roman" panose="02020603050405020304" pitchFamily="18" charset="0"/>
            </a:endParaRPr>
          </a:p>
          <a:p>
            <a:pPr marL="342900" lvl="0" indent="-342900" fontAlgn="base">
              <a:lnSpc>
                <a:spcPts val="1350"/>
              </a:lnSpc>
              <a:buSzPts val="1000"/>
              <a:buFont typeface="Arial" panose="020B0604020202020204" pitchFamily="34" charset="0"/>
              <a:buChar char="•"/>
              <a:tabLst>
                <a:tab pos="2340610" algn="l"/>
                <a:tab pos="457200" algn="l"/>
              </a:tabLst>
            </a:pPr>
            <a:r>
              <a:rPr lang="nl-BE">
                <a:solidFill>
                  <a:srgbClr val="171717"/>
                </a:solidFill>
                <a:effectLst/>
                <a:latin typeface="Calibri "/>
                <a:ea typeface="Times New Roman" panose="02020603050405020304" pitchFamily="18" charset="0"/>
                <a:cs typeface="Segoe UI" panose="020B0502040204020203" pitchFamily="34" charset="0"/>
              </a:rPr>
              <a:t>oplossingsgericht zijn</a:t>
            </a:r>
            <a:r>
              <a:rPr lang="nl-BE">
                <a:solidFill>
                  <a:srgbClr val="171717"/>
                </a:solidFill>
                <a:effectLst/>
                <a:latin typeface="Calibri "/>
                <a:ea typeface="Times New Roman" panose="02020603050405020304" pitchFamily="18" charset="0"/>
                <a:cs typeface="Cambria" panose="02040503050406030204" pitchFamily="18" charset="0"/>
              </a:rPr>
              <a:t> </a:t>
            </a:r>
            <a:endParaRPr lang="nl-NL">
              <a:solidFill>
                <a:srgbClr val="171717"/>
              </a:solidFill>
              <a:effectLst/>
              <a:latin typeface="Calibri "/>
              <a:ea typeface="Calibri" panose="020F0502020204030204" pitchFamily="34" charset="0"/>
              <a:cs typeface="Times New Roman" panose="02020603050405020304" pitchFamily="18" charset="0"/>
            </a:endParaRPr>
          </a:p>
          <a:p>
            <a:pPr marL="342900" lvl="0" indent="-342900" fontAlgn="base">
              <a:lnSpc>
                <a:spcPts val="1350"/>
              </a:lnSpc>
              <a:buSzPts val="1000"/>
              <a:buFont typeface="Arial" panose="020B0604020202020204" pitchFamily="34" charset="0"/>
              <a:buChar char="•"/>
              <a:tabLst>
                <a:tab pos="2340610" algn="l"/>
                <a:tab pos="457200" algn="l"/>
              </a:tabLst>
            </a:pPr>
            <a:r>
              <a:rPr lang="nl-BE">
                <a:solidFill>
                  <a:srgbClr val="171717"/>
                </a:solidFill>
                <a:effectLst/>
                <a:latin typeface="Calibri "/>
                <a:ea typeface="Times New Roman" panose="02020603050405020304" pitchFamily="18" charset="0"/>
                <a:cs typeface="Segoe UI" panose="020B0502040204020203" pitchFamily="34" charset="0"/>
              </a:rPr>
              <a:t>empathisch zijn</a:t>
            </a:r>
            <a:r>
              <a:rPr lang="nl-BE">
                <a:solidFill>
                  <a:srgbClr val="171717"/>
                </a:solidFill>
                <a:effectLst/>
                <a:latin typeface="Calibri "/>
                <a:ea typeface="Times New Roman" panose="02020603050405020304" pitchFamily="18" charset="0"/>
                <a:cs typeface="Cambria" panose="02040503050406030204" pitchFamily="18" charset="0"/>
              </a:rPr>
              <a:t> </a:t>
            </a:r>
            <a:endParaRPr lang="nl-NL">
              <a:solidFill>
                <a:srgbClr val="171717"/>
              </a:solidFill>
              <a:effectLst/>
              <a:latin typeface="Calibri "/>
              <a:ea typeface="Calibri" panose="020F0502020204030204" pitchFamily="34" charset="0"/>
              <a:cs typeface="Times New Roman" panose="02020603050405020304" pitchFamily="18" charset="0"/>
            </a:endParaRPr>
          </a:p>
          <a:p>
            <a:pPr marL="0" lvl="0" indent="0">
              <a:lnSpc>
                <a:spcPct val="90000"/>
              </a:lnSpc>
              <a:buNone/>
            </a:pPr>
            <a:endParaRPr lang="nl-NL" kern="1200">
              <a:solidFill>
                <a:srgbClr val="000000"/>
              </a:solidFill>
              <a:latin typeface="Calibri "/>
              <a:ea typeface="Times New Roman" panose="02020603050405020304" pitchFamily="18" charset="0"/>
            </a:endParaRPr>
          </a:p>
          <a:p>
            <a:pPr marL="0" indent="0">
              <a:buNone/>
            </a:pPr>
            <a:endParaRPr lang="nl-NL"/>
          </a:p>
        </p:txBody>
      </p:sp>
    </p:spTree>
    <p:extLst>
      <p:ext uri="{BB962C8B-B14F-4D97-AF65-F5344CB8AC3E}">
        <p14:creationId xmlns:p14="http://schemas.microsoft.com/office/powerpoint/2010/main" val="81330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53C44-25E8-483C-874F-93412733AE17}"/>
              </a:ext>
            </a:extLst>
          </p:cNvPr>
          <p:cNvSpPr>
            <a:spLocks noGrp="1"/>
          </p:cNvSpPr>
          <p:nvPr>
            <p:ph type="title"/>
          </p:nvPr>
        </p:nvSpPr>
        <p:spPr>
          <a:xfrm>
            <a:off x="1637732" y="756000"/>
            <a:ext cx="9978267" cy="1116000"/>
          </a:xfrm>
        </p:spPr>
        <p:txBody>
          <a:bodyPr/>
          <a:lstStyle/>
          <a:p>
            <a:r>
              <a:rPr lang="nl-NL"/>
              <a:t>Waarom en hoe huisbezoeken?</a:t>
            </a:r>
          </a:p>
        </p:txBody>
      </p:sp>
      <p:sp>
        <p:nvSpPr>
          <p:cNvPr id="3" name="Tijdelijke aanduiding voor inhoud 2">
            <a:extLst>
              <a:ext uri="{FF2B5EF4-FFF2-40B4-BE49-F238E27FC236}">
                <a16:creationId xmlns:a16="http://schemas.microsoft.com/office/drawing/2014/main" id="{4CC4C83D-65F5-4EB6-AEB1-8D7A02A58B2C}"/>
              </a:ext>
            </a:extLst>
          </p:cNvPr>
          <p:cNvSpPr>
            <a:spLocks noGrp="1"/>
          </p:cNvSpPr>
          <p:nvPr>
            <p:ph idx="1"/>
          </p:nvPr>
        </p:nvSpPr>
        <p:spPr>
          <a:xfrm>
            <a:off x="1371600" y="1510748"/>
            <a:ext cx="9978266" cy="5218872"/>
          </a:xfrm>
        </p:spPr>
        <p:txBody>
          <a:bodyPr>
            <a:normAutofit lnSpcReduction="10000"/>
          </a:bodyPr>
          <a:lstStyle/>
          <a:p>
            <a:pPr>
              <a:buFont typeface="Wingdings" panose="05000000000000000000" pitchFamily="2" charset="2"/>
              <a:buChar char="Ø"/>
            </a:pPr>
            <a:r>
              <a:rPr lang="nl-BE" kern="1200">
                <a:solidFill>
                  <a:srgbClr val="000000"/>
                </a:solidFill>
                <a:effectLst/>
                <a:latin typeface="Calibri "/>
                <a:ea typeface="Times New Roman" panose="02020603050405020304" pitchFamily="18" charset="0"/>
                <a:cs typeface="Times New Roman" panose="02020603050405020304" pitchFamily="18" charset="0"/>
              </a:rPr>
              <a:t>Huisbezoeken vormen een versterkte tweedelijnsaanpak van de COVID-19 epidemie </a:t>
            </a:r>
            <a:r>
              <a:rPr lang="nl-BE" b="1" kern="1200">
                <a:solidFill>
                  <a:srgbClr val="000000"/>
                </a:solidFill>
                <a:effectLst/>
                <a:latin typeface="Calibri "/>
                <a:ea typeface="Times New Roman" panose="02020603050405020304" pitchFamily="18" charset="0"/>
                <a:cs typeface="Times New Roman" panose="02020603050405020304" pitchFamily="18" charset="0"/>
              </a:rPr>
              <a:t>georganiseerd door het lokale niveau (COVID-19 team van de zorgraden) </a:t>
            </a:r>
            <a:r>
              <a:rPr lang="nl-BE" kern="1200">
                <a:solidFill>
                  <a:srgbClr val="000000"/>
                </a:solidFill>
                <a:effectLst/>
                <a:latin typeface="Calibri "/>
                <a:ea typeface="Times New Roman" panose="02020603050405020304" pitchFamily="18" charset="0"/>
                <a:cs typeface="Times New Roman" panose="02020603050405020304" pitchFamily="18" charset="0"/>
              </a:rPr>
              <a:t>aanvullend op de telefonische contact </a:t>
            </a:r>
            <a:r>
              <a:rPr lang="nl-BE" kern="1200" err="1">
                <a:solidFill>
                  <a:srgbClr val="000000"/>
                </a:solidFill>
                <a:effectLst/>
                <a:latin typeface="Calibri "/>
                <a:ea typeface="Times New Roman" panose="02020603050405020304" pitchFamily="18" charset="0"/>
                <a:cs typeface="Times New Roman" panose="02020603050405020304" pitchFamily="18" charset="0"/>
              </a:rPr>
              <a:t>tracing</a:t>
            </a:r>
            <a:r>
              <a:rPr lang="nl-BE" kern="1200">
                <a:solidFill>
                  <a:srgbClr val="000000"/>
                </a:solidFill>
                <a:effectLst/>
                <a:latin typeface="Calibri "/>
                <a:ea typeface="Times New Roman" panose="02020603050405020304" pitchFamily="18" charset="0"/>
                <a:cs typeface="Times New Roman" panose="02020603050405020304" pitchFamily="18" charset="0"/>
              </a:rPr>
              <a:t> van het centrale niveau</a:t>
            </a:r>
          </a:p>
          <a:p>
            <a:pPr marL="0" indent="0" algn="ctr">
              <a:buNone/>
            </a:pPr>
            <a:r>
              <a:rPr lang="nl-BE">
                <a:latin typeface="Calibri "/>
              </a:rPr>
              <a:t>Lukt het onderzoek niet via de telefoon?</a:t>
            </a:r>
            <a:endParaRPr lang="nl-BE" kern="1200">
              <a:solidFill>
                <a:srgbClr val="000000"/>
              </a:solidFill>
              <a:effectLst/>
              <a:latin typeface="Calibri "/>
              <a:ea typeface="Times New Roman" panose="02020603050405020304" pitchFamily="18" charset="0"/>
              <a:cs typeface="Times New Roman" panose="02020603050405020304" pitchFamily="18" charset="0"/>
            </a:endParaRPr>
          </a:p>
          <a:p>
            <a:pPr marL="0" indent="0">
              <a:buNone/>
            </a:pPr>
            <a:endParaRPr lang="nl-BE" kern="1200">
              <a:solidFill>
                <a:srgbClr val="000000"/>
              </a:solidFill>
              <a:effectLst/>
              <a:latin typeface="Calibri "/>
              <a:ea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nl-BE" kern="1200">
              <a:solidFill>
                <a:srgbClr val="000000"/>
              </a:solidFill>
              <a:effectLst/>
              <a:latin typeface="Calibri "/>
              <a:ea typeface="Times New Roman" panose="02020603050405020304" pitchFamily="18" charset="0"/>
            </a:endParaRPr>
          </a:p>
          <a:p>
            <a:pPr>
              <a:buFont typeface="Wingdings" panose="05000000000000000000" pitchFamily="2" charset="2"/>
              <a:buChar char="Ø"/>
            </a:pPr>
            <a:endParaRPr lang="nl-BE">
              <a:solidFill>
                <a:srgbClr val="000000"/>
              </a:solidFill>
              <a:latin typeface="Calibri "/>
              <a:ea typeface="Times New Roman" panose="02020603050405020304" pitchFamily="18" charset="0"/>
            </a:endParaRPr>
          </a:p>
          <a:p>
            <a:pPr>
              <a:buFont typeface="Wingdings" panose="05000000000000000000" pitchFamily="2" charset="2"/>
              <a:buChar char="Ø"/>
            </a:pPr>
            <a:endParaRPr lang="nl-BE" kern="1200">
              <a:solidFill>
                <a:srgbClr val="000000"/>
              </a:solidFill>
              <a:effectLst/>
              <a:latin typeface="Calibri "/>
              <a:ea typeface="Times New Roman" panose="02020603050405020304" pitchFamily="18" charset="0"/>
            </a:endParaRPr>
          </a:p>
          <a:p>
            <a:pPr>
              <a:buFont typeface="Wingdings" panose="05000000000000000000" pitchFamily="2" charset="2"/>
              <a:buChar char="Ø"/>
            </a:pPr>
            <a:endParaRPr lang="nl-BE">
              <a:solidFill>
                <a:srgbClr val="000000"/>
              </a:solidFill>
              <a:latin typeface="Calibri "/>
              <a:ea typeface="Times New Roman" panose="02020603050405020304" pitchFamily="18" charset="0"/>
            </a:endParaRPr>
          </a:p>
          <a:p>
            <a:pPr>
              <a:buFont typeface="Wingdings" panose="05000000000000000000" pitchFamily="2" charset="2"/>
              <a:buChar char="Ø"/>
            </a:pPr>
            <a:endParaRPr lang="nl-BE" kern="1200">
              <a:solidFill>
                <a:srgbClr val="000000"/>
              </a:solidFill>
              <a:effectLst/>
              <a:latin typeface="Calibri "/>
              <a:ea typeface="Times New Roman" panose="02020603050405020304" pitchFamily="18" charset="0"/>
            </a:endParaRPr>
          </a:p>
          <a:p>
            <a:pPr>
              <a:buFont typeface="Wingdings" panose="05000000000000000000" pitchFamily="2" charset="2"/>
              <a:buChar char="Ø"/>
            </a:pPr>
            <a:endParaRPr lang="nl-BE">
              <a:solidFill>
                <a:srgbClr val="000000"/>
              </a:solidFill>
              <a:latin typeface="Calibri "/>
              <a:ea typeface="Times New Roman" panose="02020603050405020304" pitchFamily="18" charset="0"/>
            </a:endParaRPr>
          </a:p>
          <a:p>
            <a:pPr>
              <a:buFont typeface="Wingdings" panose="05000000000000000000" pitchFamily="2" charset="2"/>
              <a:buChar char="Ø"/>
            </a:pPr>
            <a:endParaRPr lang="nl-BE" kern="1200">
              <a:solidFill>
                <a:srgbClr val="000000"/>
              </a:solidFill>
              <a:effectLst/>
              <a:latin typeface="Calibri "/>
              <a:ea typeface="Times New Roman" panose="02020603050405020304" pitchFamily="18" charset="0"/>
            </a:endParaRPr>
          </a:p>
          <a:p>
            <a:pPr>
              <a:buFont typeface="Wingdings" panose="05000000000000000000" pitchFamily="2" charset="2"/>
              <a:buChar char="Ø"/>
            </a:pPr>
            <a:endParaRPr lang="nl-BE">
              <a:solidFill>
                <a:srgbClr val="000000"/>
              </a:solidFill>
              <a:latin typeface="Calibri "/>
              <a:ea typeface="Times New Roman" panose="02020603050405020304" pitchFamily="18" charset="0"/>
            </a:endParaRPr>
          </a:p>
          <a:p>
            <a:pPr>
              <a:buFont typeface="Wingdings" panose="05000000000000000000" pitchFamily="2" charset="2"/>
              <a:buChar char="Ø"/>
            </a:pPr>
            <a:endParaRPr lang="nl-BE" kern="1200">
              <a:solidFill>
                <a:srgbClr val="000000"/>
              </a:solidFill>
              <a:effectLst/>
              <a:latin typeface="Calibri "/>
              <a:ea typeface="Times New Roman" panose="02020603050405020304" pitchFamily="18" charset="0"/>
            </a:endParaRPr>
          </a:p>
          <a:p>
            <a:pPr>
              <a:buFont typeface="Wingdings" panose="05000000000000000000" pitchFamily="2" charset="2"/>
              <a:buChar char="Ø"/>
            </a:pPr>
            <a:r>
              <a:rPr lang="nl-BE" kern="1200">
                <a:solidFill>
                  <a:srgbClr val="000000"/>
                </a:solidFill>
                <a:effectLst/>
                <a:latin typeface="Calibri "/>
                <a:ea typeface="Times New Roman" panose="02020603050405020304" pitchFamily="18" charset="0"/>
              </a:rPr>
              <a:t>Voornaamste doelgroep zijn </a:t>
            </a:r>
            <a:r>
              <a:rPr lang="nl-BE" b="1" kern="1200">
                <a:solidFill>
                  <a:srgbClr val="000000"/>
                </a:solidFill>
                <a:effectLst/>
                <a:latin typeface="Calibri "/>
                <a:ea typeface="Times New Roman" panose="02020603050405020304" pitchFamily="18" charset="0"/>
              </a:rPr>
              <a:t>kwetsbare patiënten </a:t>
            </a:r>
            <a:r>
              <a:rPr lang="nl-BE" kern="1200">
                <a:solidFill>
                  <a:srgbClr val="000000"/>
                </a:solidFill>
                <a:effectLst/>
                <a:latin typeface="Calibri "/>
                <a:ea typeface="Times New Roman" panose="02020603050405020304" pitchFamily="18" charset="0"/>
              </a:rPr>
              <a:t>of patiënten die -om welke reden ook- </a:t>
            </a:r>
            <a:r>
              <a:rPr lang="nl-BE" b="1" kern="1200">
                <a:solidFill>
                  <a:srgbClr val="000000"/>
                </a:solidFill>
                <a:effectLst/>
                <a:latin typeface="Calibri "/>
                <a:ea typeface="Times New Roman" panose="02020603050405020304" pitchFamily="18" charset="0"/>
              </a:rPr>
              <a:t>nabije opvolging</a:t>
            </a:r>
            <a:r>
              <a:rPr lang="nl-BE" kern="1200">
                <a:solidFill>
                  <a:srgbClr val="000000"/>
                </a:solidFill>
                <a:effectLst/>
                <a:latin typeface="Calibri "/>
                <a:ea typeface="Times New Roman" panose="02020603050405020304" pitchFamily="18" charset="0"/>
              </a:rPr>
              <a:t> vereisen aan huis</a:t>
            </a:r>
          </a:p>
          <a:p>
            <a:pPr>
              <a:buFont typeface="Wingdings" panose="05000000000000000000" pitchFamily="2" charset="2"/>
              <a:buChar char="Ø"/>
            </a:pPr>
            <a:endParaRPr lang="nl-BE" kern="1200">
              <a:solidFill>
                <a:srgbClr val="000000"/>
              </a:solidFill>
              <a:effectLst/>
              <a:latin typeface="+mn-lt"/>
              <a:ea typeface="Times New Roman" panose="02020603050405020304" pitchFamily="18" charset="0"/>
            </a:endParaRPr>
          </a:p>
        </p:txBody>
      </p:sp>
      <p:sp>
        <p:nvSpPr>
          <p:cNvPr id="4" name="Toelichting met PIJL-OMLAAG 10">
            <a:extLst>
              <a:ext uri="{FF2B5EF4-FFF2-40B4-BE49-F238E27FC236}">
                <a16:creationId xmlns:a16="http://schemas.microsoft.com/office/drawing/2014/main" id="{F3F8E964-C008-4679-9760-D6E229D7BB11}"/>
              </a:ext>
            </a:extLst>
          </p:cNvPr>
          <p:cNvSpPr/>
          <p:nvPr/>
        </p:nvSpPr>
        <p:spPr>
          <a:xfrm>
            <a:off x="2590732" y="2708391"/>
            <a:ext cx="7540001" cy="300660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a:t>Sociaal kwetsbaar</a:t>
            </a:r>
          </a:p>
          <a:p>
            <a:pPr algn="ctr"/>
            <a:r>
              <a:rPr lang="nl-BE" sz="2200"/>
              <a:t>Gezondheidsproblemen</a:t>
            </a:r>
          </a:p>
          <a:p>
            <a:pPr algn="ctr"/>
            <a:r>
              <a:rPr lang="nl-BE" sz="2200"/>
              <a:t>Verkeerd nummer</a:t>
            </a:r>
          </a:p>
          <a:p>
            <a:pPr algn="ctr"/>
            <a:r>
              <a:rPr lang="nl-BE" sz="2200"/>
              <a:t>48 u. onbereikbaar</a:t>
            </a:r>
          </a:p>
          <a:p>
            <a:pPr algn="ctr"/>
            <a:r>
              <a:rPr lang="nl-BE" sz="2200"/>
              <a:t>Weigert mee te werken</a:t>
            </a:r>
          </a:p>
        </p:txBody>
      </p:sp>
    </p:spTree>
    <p:extLst>
      <p:ext uri="{BB962C8B-B14F-4D97-AF65-F5344CB8AC3E}">
        <p14:creationId xmlns:p14="http://schemas.microsoft.com/office/powerpoint/2010/main" val="2536271776"/>
      </p:ext>
    </p:extLst>
  </p:cSld>
  <p:clrMapOvr>
    <a:masterClrMapping/>
  </p:clrMapOvr>
</p:sld>
</file>

<file path=ppt/theme/theme1.xml><?xml version="1.0" encoding="utf-8"?>
<a:theme xmlns:a="http://schemas.openxmlformats.org/drawingml/2006/main" name="Presentatie_VO_V6">
  <a:themeElements>
    <a:clrScheme name="AZG">
      <a:dk1>
        <a:srgbClr val="2F2F2F"/>
      </a:dk1>
      <a:lt1>
        <a:sysClr val="window" lastClr="FFFFFF"/>
      </a:lt1>
      <a:dk2>
        <a:srgbClr val="147178"/>
      </a:dk2>
      <a:lt2>
        <a:srgbClr val="E4E4E4"/>
      </a:lt2>
      <a:accent1>
        <a:srgbClr val="114E68"/>
      </a:accent1>
      <a:accent2>
        <a:srgbClr val="A3CC00"/>
      </a:accent2>
      <a:accent3>
        <a:srgbClr val="219FD5"/>
      </a:accent3>
      <a:accent4>
        <a:srgbClr val="6F8B00"/>
      </a:accent4>
      <a:accent5>
        <a:srgbClr val="1B7EA9"/>
      </a:accent5>
      <a:accent6>
        <a:srgbClr val="8BAE00"/>
      </a:accent6>
      <a:hlink>
        <a:srgbClr val="2F2F2F"/>
      </a:hlink>
      <a:folHlink>
        <a:srgbClr val="2F2F2F"/>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AZG_basic_16-9" id="{62E60515-0AA7-4A6B-A0AD-3B94F7B807D7}" vid="{324D430F-A184-4C25-9500-50C9DFF25AD3}"/>
    </a:ext>
  </a:extLst>
</a:theme>
</file>

<file path=ppt/theme/theme2.xml><?xml version="1.0" encoding="utf-8"?>
<a:theme xmlns:a="http://schemas.openxmlformats.org/drawingml/2006/main" name="Aangepast ontwerp">
  <a:themeElements>
    <a:clrScheme name="AZG">
      <a:dk1>
        <a:srgbClr val="2F2F2F"/>
      </a:dk1>
      <a:lt1>
        <a:sysClr val="window" lastClr="FFFFFF"/>
      </a:lt1>
      <a:dk2>
        <a:srgbClr val="147178"/>
      </a:dk2>
      <a:lt2>
        <a:srgbClr val="E4E4E4"/>
      </a:lt2>
      <a:accent1>
        <a:srgbClr val="114E68"/>
      </a:accent1>
      <a:accent2>
        <a:srgbClr val="A3CC00"/>
      </a:accent2>
      <a:accent3>
        <a:srgbClr val="219FD5"/>
      </a:accent3>
      <a:accent4>
        <a:srgbClr val="6F8B00"/>
      </a:accent4>
      <a:accent5>
        <a:srgbClr val="1B7EA9"/>
      </a:accent5>
      <a:accent6>
        <a:srgbClr val="8BAE00"/>
      </a:accent6>
      <a:hlink>
        <a:srgbClr val="2F2F2F"/>
      </a:hlink>
      <a:folHlink>
        <a:srgbClr val="2F2F2F"/>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AZG_basic_16-9" id="{62E60515-0AA7-4A6B-A0AD-3B94F7B807D7}" vid="{1ADA18E8-1B1F-40A9-AAC2-1CF33E5F439C}"/>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02E61F42B7D548A2A2476835107386" ma:contentTypeVersion="11" ma:contentTypeDescription="Een nieuw document maken." ma:contentTypeScope="" ma:versionID="b56a375308f66522a27d51b279bf7813">
  <xsd:schema xmlns:xsd="http://www.w3.org/2001/XMLSchema" xmlns:xs="http://www.w3.org/2001/XMLSchema" xmlns:p="http://schemas.microsoft.com/office/2006/metadata/properties" xmlns:ns2="48ca1788-29a0-400d-aba6-17dbb3af3c5a" xmlns:ns3="05b8c599-0598-413a-828a-97f965bc7731" targetNamespace="http://schemas.microsoft.com/office/2006/metadata/properties" ma:root="true" ma:fieldsID="05a0ff794928cd0a4fd287b33cb3407e" ns2:_="" ns3:_="">
    <xsd:import namespace="48ca1788-29a0-400d-aba6-17dbb3af3c5a"/>
    <xsd:import namespace="05b8c599-0598-413a-828a-97f965bc7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ca1788-29a0-400d-aba6-17dbb3af3c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b8c599-0598-413a-828a-97f965bc7731"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0D582B-C5A5-40AE-9407-72D584C7DE65}">
  <ds:schemaRefs>
    <ds:schemaRef ds:uri="05b8c599-0598-413a-828a-97f965bc7731"/>
    <ds:schemaRef ds:uri="48ca1788-29a0-400d-aba6-17dbb3af3c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B2DD036-90B0-42FF-BD4F-978408743199}">
  <ds:schemaRefs>
    <ds:schemaRef ds:uri="http://schemas.microsoft.com/sharepoint/v3/contenttype/forms"/>
  </ds:schemaRefs>
</ds:datastoreItem>
</file>

<file path=customXml/itemProps3.xml><?xml version="1.0" encoding="utf-8"?>
<ds:datastoreItem xmlns:ds="http://schemas.openxmlformats.org/officeDocument/2006/customXml" ds:itemID="{56DF51BD-931C-487D-A907-A4A17478AF89}">
  <ds:schemaRefs>
    <ds:schemaRef ds:uri="16a576fd-9092-4582-93e0-9d4f5522b55e"/>
    <ds:schemaRef ds:uri="17e53305-ad89-4322-a536-006b070abc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37</Slides>
  <Notes>7</Notes>
  <HiddenSlides>0</HiddenSlide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Presentatie_VO_V6</vt:lpstr>
      <vt:lpstr>Aangepast ontwerp</vt:lpstr>
      <vt:lpstr>Introductieprogramma huisbezoekers Instructies voor mSPOC en Coördinator </vt:lpstr>
      <vt:lpstr>Welkom!</vt:lpstr>
      <vt:lpstr>Rubrieken</vt:lpstr>
      <vt:lpstr>Kennis virus en ziekte COVID-19</vt:lpstr>
      <vt:lpstr>1. Kennis virus en ziekte COVID-19</vt:lpstr>
      <vt:lpstr>PowerPoint Presentation</vt:lpstr>
      <vt:lpstr>De huisbezoeker: wie en waarom?</vt:lpstr>
      <vt:lpstr>Profiel van de huisbezoeker</vt:lpstr>
      <vt:lpstr>Waarom en hoe huisbezoeken?</vt:lpstr>
      <vt:lpstr>PowerPoint Presentation</vt:lpstr>
      <vt:lpstr>Praktisch materiaal voor de huisbezoeker</vt:lpstr>
      <vt:lpstr>PowerPoint Presentation</vt:lpstr>
      <vt:lpstr>Rollen van de huisbezoeker  Eén flow, 3 ingangen</vt:lpstr>
      <vt:lpstr>PowerPoint Presentation</vt:lpstr>
      <vt:lpstr>Ingangspoort 1: vertrekkende van de huisarts</vt:lpstr>
      <vt:lpstr>Ingangspoort 2: via de mSPOC</vt:lpstr>
      <vt:lpstr>Ingangspoort 3: vanuit het centrale contact center of team Infectieziekten</vt:lpstr>
      <vt:lpstr>Samenvatting in vakjargon</vt:lpstr>
      <vt:lpstr>Contactonderzoek vs clusteronderzoek </vt:lpstr>
      <vt:lpstr>Verloop van het bezoek aan huis</vt:lpstr>
      <vt:lpstr>Voor een leidraad, vragen en invuldocumenten: zie gids huisbezoekers!  Belangrijkste aandachtspunten: -Bel op voorhand en vraag toestemming voor medewerking van de patiënt aan contactonderzoek -De patiënt is mogelijks al gecontacteerd door een call center agent van centrale contactopvolging.  Informeer hiernaar, vraag hoe het geweest is en leg de patiënt uit wat jij als huisbezoeker komt doen, ter ondersteuning van de patiënt en/of versterking van de centrale contactopsporing. -Verzorg jezelf, wees voorzichtig en hou je aan de voorzorgsmaatregelen </vt:lpstr>
      <vt:lpstr>1. Gesprek mbt COVID-Coaching De focus ligt op de persoonlijke situatie van de patiënt   </vt:lpstr>
      <vt:lpstr>COVID-coaching: isolatie en hygiëne</vt:lpstr>
      <vt:lpstr>COVID-coaching: vraag naar ondersteuning</vt:lpstr>
      <vt:lpstr>COVID-coaching: mogelijke obstakels van isolatie </vt:lpstr>
      <vt:lpstr>2. Gesprek mbt lokale bronopsporing De focus ligt op met wie de patiënt in contact is geweest VOOR het oplopen van de ziekte Clusterdetectie: </vt:lpstr>
      <vt:lpstr>3. Gesprek mbt oplijsten contacten De focus ligt op met wie de patiënt in contact is geweest SINDS het oplopen van de ziekte  -Begeleiden bij het inventariseren van contacten. Visuele weergave kan helpen.  -Eventueel zelf contacteren van hoogrisico-contacten . Hierbij wordt vooral de boodschap gegeven dat hoogrisicopatiënten waakzaam moeten zijn in afwachting van de telefoon van het centrale callcenter  Informatie die je kan bezorgen aan contactpersonen van een besmette patiënt vind je hier: https://drive.google.com/file/d/1mYSlNc9UeBHpnXseaHFrGJYWE8Cj6dMN/view  Meer over contactopsporing vind je hier: https://www.corona-tracking.info/wp-content/uploads/2020/07/2.-Principes-van-contactopvolging.pdf   </vt:lpstr>
      <vt:lpstr>PowerPoint Presentation</vt:lpstr>
      <vt:lpstr>Besmet, symptomen en verspreiding</vt:lpstr>
      <vt:lpstr>Periode van onderzoek</vt:lpstr>
      <vt:lpstr>Hoog of laag risico op besmetting</vt:lpstr>
      <vt:lpstr>Hoog en laag risico: basis advies</vt:lpstr>
      <vt:lpstr>Hoog risico: oefening slecht nieuwsgesprek</vt:lpstr>
      <vt:lpstr>Quarantaine maatregelen bij hoog risico contacten</vt:lpstr>
      <vt:lpstr>Advies laagrisico patiënten</vt:lpstr>
      <vt:lpstr>Ter info:</vt:lpstr>
      <vt:lpstr>SUCCES EN DANK VOOR DE INZET!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Contact Tracing</dc:title>
  <dc:creator>Wim Hofmans</dc:creator>
  <cp:revision>1</cp:revision>
  <dcterms:created xsi:type="dcterms:W3CDTF">2020-06-16T05:45:53Z</dcterms:created>
  <dcterms:modified xsi:type="dcterms:W3CDTF">2020-09-04T14:17:11Z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0x0101008302E61F42B7D548A2A2476835107386</vt:lpwstr>
  </property>
</Properties>
</file>