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4" r:id="rId5"/>
  </p:sldMasterIdLst>
  <p:notesMasterIdLst>
    <p:notesMasterId r:id="rId17"/>
  </p:notesMasterIdLst>
  <p:handoutMasterIdLst>
    <p:handoutMasterId r:id="rId18"/>
  </p:handoutMasterIdLst>
  <p:sldIdLst>
    <p:sldId id="416" r:id="rId6"/>
    <p:sldId id="343" r:id="rId7"/>
    <p:sldId id="417" r:id="rId8"/>
    <p:sldId id="418" r:id="rId9"/>
    <p:sldId id="419" r:id="rId10"/>
    <p:sldId id="425" r:id="rId11"/>
    <p:sldId id="428" r:id="rId12"/>
    <p:sldId id="429" r:id="rId13"/>
    <p:sldId id="430" r:id="rId14"/>
    <p:sldId id="431" r:id="rId15"/>
    <p:sldId id="413" r:id="rId16"/>
  </p:sldIdLst>
  <p:sldSz cx="12192000" cy="6858000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242B24-B97A-4F9A-B5C8-74DCD36D8A79}" v="106" dt="2020-05-11T14:02:03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84410" autoAdjust="0"/>
  </p:normalViewPr>
  <p:slideViewPr>
    <p:cSldViewPr snapToObjects="1" showGuides="1">
      <p:cViewPr varScale="1">
        <p:scale>
          <a:sx n="96" d="100"/>
          <a:sy n="96" d="100"/>
        </p:scale>
        <p:origin x="894" y="84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8" d="100"/>
          <a:sy n="88" d="100"/>
        </p:scale>
        <p:origin x="27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0F21881-DFD4-4A47-8952-C1C9F2D959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AAD80D0-5286-2F4F-993A-DFF3EE4D0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0771B-30B1-244F-A973-B660851F31DB}" type="datetimeFigureOut">
              <a:rPr lang="nl-BE" smtClean="0"/>
              <a:t>11/05/2020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E3DF0C-9649-8A4E-80EC-1ED961B862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5D6E88-2B8D-B049-B5F5-EEA14768D1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312F8-D233-1444-A2D8-32BF578311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807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CC491-65A2-8348-AFF1-E08C7616BAD7}" type="datetimeFigureOut">
              <a:rPr lang="nl-BE" smtClean="0"/>
              <a:t>11/05/2020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AC255-BD3A-5246-843F-59847BC491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109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AC255-BD3A-5246-843F-59847BC4913B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20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AC255-BD3A-5246-843F-59847BC4913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740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Ontwikkeld binnen concept van proportioneel universalisme: voor iedereen is er duidelijke informatie beschikbaar via gemeentelijk infoblad, website, gemeente- app, slim stadsmeubilair, … Mensen die moeilijker hun weg vinden kunnen terecht bij het rap op Stap- kantoor voor individuele begeleiding richting vrije tijd. Mensen die het bijkomend ook financieel moeilijk hebben krijgen een financiële ondersteuning binnen het reglement vrijetijdsondersteuning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AC255-BD3A-5246-843F-59847BC4913B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555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Verhaal vertellen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AC255-BD3A-5246-843F-59847BC4913B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6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tartslide-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F0F5787-29F7-E243-94D4-F03CD048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600-47BF-F340-8276-0FBACDF3867E}" type="datetime1">
              <a:rPr lang="nl-BE" smtClean="0"/>
              <a:t>11/05/2020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A0BF21-EAA7-1C4A-8A86-FAA1547C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F37385-F558-D147-A5C0-84C926954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2193" y="264636"/>
            <a:ext cx="7567613" cy="59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1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algemene-slide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D4D58-7EDB-804D-8B55-82306F5D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E33498-85A1-0443-8061-1103802147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BE" dirty="0"/>
              <a:t>Hoofdtekst - niveau één</a:t>
            </a:r>
          </a:p>
          <a:p>
            <a:pPr lvl="1"/>
            <a:r>
              <a:rPr lang="nl-BE" dirty="0"/>
              <a:t>Hoofdtekst - niveau twee</a:t>
            </a:r>
          </a:p>
          <a:p>
            <a:pPr lvl="2"/>
            <a:r>
              <a:rPr lang="nl-BE" dirty="0"/>
              <a:t>Hoofdtekst - niveau drie</a:t>
            </a:r>
          </a:p>
          <a:p>
            <a:pPr lvl="3"/>
            <a:r>
              <a:rPr lang="nl-BE" dirty="0"/>
              <a:t>Hoofdtekst - niveau vier</a:t>
            </a:r>
          </a:p>
          <a:p>
            <a:pPr lvl="4"/>
            <a:r>
              <a:rPr lang="nl-BE" dirty="0"/>
              <a:t>Hoofdtekst - niveau vijf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715709-53D4-1149-A2AF-149E9FAA05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BE" dirty="0"/>
              <a:t>Hoofdtekst - niveau één</a:t>
            </a:r>
          </a:p>
          <a:p>
            <a:pPr lvl="1"/>
            <a:r>
              <a:rPr lang="nl-BE" dirty="0"/>
              <a:t>Hoofdtekst - niveau twee</a:t>
            </a:r>
          </a:p>
          <a:p>
            <a:pPr lvl="2"/>
            <a:r>
              <a:rPr lang="nl-BE" dirty="0"/>
              <a:t>Hoofdtekst - niveau drie</a:t>
            </a:r>
          </a:p>
          <a:p>
            <a:pPr lvl="3"/>
            <a:r>
              <a:rPr lang="nl-BE" dirty="0"/>
              <a:t>Hoofdtekst - niveau vier</a:t>
            </a:r>
          </a:p>
          <a:p>
            <a:pPr lvl="4"/>
            <a:r>
              <a:rPr lang="nl-BE" dirty="0"/>
              <a:t>Hoofdtekst - niveau vijf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AB2952-E17E-F640-AA7B-5B4FEBCA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A5ABCB7-B471-034B-AE67-C13EDCBA2534}"/>
              </a:ext>
            </a:extLst>
          </p:cNvPr>
          <p:cNvCxnSpPr/>
          <p:nvPr userDrawn="1"/>
        </p:nvCxnSpPr>
        <p:spPr>
          <a:xfrm>
            <a:off x="0" y="6213475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C3C685F5-DF10-434D-BE03-DDBB0D892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416" y="6310584"/>
            <a:ext cx="829056" cy="43078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A6C250-E170-4C42-A02B-1557846C6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8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algemene-slide-03-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9FC1C3B4-FB6F-8243-B3DE-033C57E500B0}"/>
              </a:ext>
            </a:extLst>
          </p:cNvPr>
          <p:cNvSpPr/>
          <p:nvPr userDrawn="1"/>
        </p:nvSpPr>
        <p:spPr>
          <a:xfrm>
            <a:off x="0" y="-2"/>
            <a:ext cx="12193200" cy="6213600"/>
          </a:xfrm>
          <a:prstGeom prst="rect">
            <a:avLst/>
          </a:prstGeom>
          <a:gradFill>
            <a:gsLst>
              <a:gs pos="25000">
                <a:srgbClr val="EB2343"/>
              </a:gs>
              <a:gs pos="80000">
                <a:srgbClr val="8B002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0D4D58-7EDB-804D-8B55-82306F5D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E33498-85A1-0443-8061-1103802147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nl-BE" dirty="0"/>
              <a:t>Hoofdtekst - niveau één</a:t>
            </a:r>
          </a:p>
          <a:p>
            <a:pPr lvl="1"/>
            <a:r>
              <a:rPr lang="nl-BE" dirty="0"/>
              <a:t>Hoofdtekst - niveau twee</a:t>
            </a:r>
          </a:p>
          <a:p>
            <a:pPr lvl="2"/>
            <a:r>
              <a:rPr lang="nl-BE" dirty="0"/>
              <a:t>Hoofdtekst - niveau drie</a:t>
            </a:r>
          </a:p>
          <a:p>
            <a:pPr lvl="3"/>
            <a:r>
              <a:rPr lang="nl-BE" dirty="0"/>
              <a:t>Hoofdtekst - niveau vier</a:t>
            </a:r>
          </a:p>
          <a:p>
            <a:pPr lvl="4"/>
            <a:r>
              <a:rPr lang="nl-BE" dirty="0"/>
              <a:t>Hoofdtekst - niveau vijf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715709-53D4-1149-A2AF-149E9FAA05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nl-BE" dirty="0"/>
              <a:t>Hoofdtekst - niveau één</a:t>
            </a:r>
          </a:p>
          <a:p>
            <a:pPr lvl="1"/>
            <a:r>
              <a:rPr lang="nl-BE" dirty="0"/>
              <a:t>Hoofdtekst - niveau twee</a:t>
            </a:r>
          </a:p>
          <a:p>
            <a:pPr lvl="2"/>
            <a:r>
              <a:rPr lang="nl-BE" dirty="0"/>
              <a:t>Hoofdtekst - niveau drie</a:t>
            </a:r>
          </a:p>
          <a:p>
            <a:pPr lvl="3"/>
            <a:r>
              <a:rPr lang="nl-BE" dirty="0"/>
              <a:t>Hoofdtekst - niveau vier</a:t>
            </a:r>
          </a:p>
          <a:p>
            <a:pPr lvl="4"/>
            <a:r>
              <a:rPr lang="nl-BE" dirty="0"/>
              <a:t>Hoofdtekst - niveau vijf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AB2952-E17E-F640-AA7B-5B4FEBCA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94EBDA46-CC48-8444-9420-33F2DD68C3AA}"/>
              </a:ext>
            </a:extLst>
          </p:cNvPr>
          <p:cNvCxnSpPr/>
          <p:nvPr userDrawn="1"/>
        </p:nvCxnSpPr>
        <p:spPr>
          <a:xfrm>
            <a:off x="0" y="6213475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9705235D-3896-974B-9A22-C332CEBC44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416" y="6310584"/>
            <a:ext cx="829056" cy="43078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4A6C250-E170-4C42-A02B-1557846C6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1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algemene-slide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BD99C-013C-5247-A1D8-C6756B371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3522FC-80DA-6D46-AA40-E1E0B342E7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2060848"/>
            <a:ext cx="6172200" cy="3800202"/>
          </a:xfrm>
        </p:spPr>
        <p:txBody>
          <a:bodyPr>
            <a:normAutofit/>
          </a:bodyPr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BE" dirty="0"/>
              <a:t>Hoofdtekst - niveau één</a:t>
            </a:r>
          </a:p>
          <a:p>
            <a:pPr lvl="1"/>
            <a:r>
              <a:rPr lang="nl-BE" dirty="0"/>
              <a:t>Hoofdtekst - niveau twee</a:t>
            </a:r>
          </a:p>
          <a:p>
            <a:pPr lvl="2"/>
            <a:r>
              <a:rPr lang="nl-BE" dirty="0"/>
              <a:t>Hoofdtekst - niveau drie</a:t>
            </a:r>
          </a:p>
          <a:p>
            <a:pPr lvl="3"/>
            <a:r>
              <a:rPr lang="nl-BE" dirty="0"/>
              <a:t>Hoofdtekst - niveau vier</a:t>
            </a:r>
          </a:p>
          <a:p>
            <a:pPr lvl="4"/>
            <a:r>
              <a:rPr lang="nl-BE" dirty="0"/>
              <a:t>Hoofdtekst - niveau vijf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F9354B-5A24-4940-98E8-6D8141DEA8E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dirty="0"/>
              <a:t>Hoofdtekst - niveau drie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476AFC-2B57-9049-BBAB-F682B373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99435ED9-CE88-3047-9611-B9C9A15EF96D}"/>
              </a:ext>
            </a:extLst>
          </p:cNvPr>
          <p:cNvCxnSpPr/>
          <p:nvPr userDrawn="1"/>
        </p:nvCxnSpPr>
        <p:spPr>
          <a:xfrm>
            <a:off x="0" y="6213475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C0AA632-D1B5-7D47-8987-6B6F51AE7E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416" y="6310584"/>
            <a:ext cx="829056" cy="43078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A6C250-E170-4C42-A02B-1557846C6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32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algemene-slide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D072A-C431-6E4F-84B2-5EBA3222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86016FF-10EF-FA4D-AABB-A557413C1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3E5C6D-744D-8F4F-99B0-732BFCD55EC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dirty="0"/>
              <a:t>Hoofdtekst - niveau drie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1030C1-0F8F-504C-8C5B-883CA171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39BB3700-37AE-BD47-B446-FE530EFDA826}"/>
              </a:ext>
            </a:extLst>
          </p:cNvPr>
          <p:cNvCxnSpPr/>
          <p:nvPr userDrawn="1"/>
        </p:nvCxnSpPr>
        <p:spPr>
          <a:xfrm>
            <a:off x="0" y="6213475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3317823B-AE70-0A41-9202-73AAD248A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416" y="6310584"/>
            <a:ext cx="829056" cy="43078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A6C250-E170-4C42-A02B-1557846C6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4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enkel-titel-slide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A7549-DDF3-8646-9967-547F7646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C07233C-92B2-2140-AFB0-D5CAE6D1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1CB-8F2D-7B4B-9267-ACCBFC88A691}" type="datetime1">
              <a:rPr lang="nl-BE" smtClean="0"/>
              <a:t>11/05/2020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A67783-B5D1-B644-8BB3-C6110789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A6C250-E170-4C42-A02B-1557846C6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enkel-titel-slide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A7549-DDF3-8646-9967-547F7646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A67783-B5D1-B644-8BB3-C6110789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62A142D-A697-944E-85A7-928B14F867B6}"/>
              </a:ext>
            </a:extLst>
          </p:cNvPr>
          <p:cNvCxnSpPr/>
          <p:nvPr userDrawn="1"/>
        </p:nvCxnSpPr>
        <p:spPr>
          <a:xfrm>
            <a:off x="0" y="6213475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79672838-025F-7F43-A7BD-D6EEA33F6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416" y="6310584"/>
            <a:ext cx="829056" cy="43078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4A6C250-E170-4C42-A02B-1557846C6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1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AALTER+baseline-slide-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57E0608-7E38-8D47-AD0A-FCE91EA52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400" y="1016000"/>
            <a:ext cx="9208095" cy="4784598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F0F5787-29F7-E243-94D4-F03CD048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B071-1E6A-924D-8E3E-3F2E63D95729}" type="datetime1">
              <a:rPr lang="nl-BE" smtClean="0"/>
              <a:t>11/05/2020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A0BF21-EAA7-1C4A-8A86-FAA1547C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98330B60-6774-8E46-84C9-100C15FB7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5431" y="4437112"/>
            <a:ext cx="6840760" cy="1584176"/>
          </a:xfrm>
        </p:spPr>
        <p:txBody>
          <a:bodyPr anchor="t" anchorCtr="0">
            <a:normAutofit/>
          </a:bodyPr>
          <a:lstStyle>
            <a:lvl1pPr>
              <a:defRPr sz="10000" spc="500" baseline="0">
                <a:latin typeface="Helvetica" pitchFamily="2" charset="0"/>
              </a:defRPr>
            </a:lvl1pPr>
          </a:lstStyle>
          <a:p>
            <a:r>
              <a:rPr lang="nl-NL" dirty="0"/>
              <a:t>LEEFT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74068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userDrawn="1">
          <p15:clr>
            <a:srgbClr val="FBAE40"/>
          </p15:clr>
        </p15:guide>
        <p15:guide id="3" pos="320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orient="horz" pos="640" userDrawn="1">
          <p15:clr>
            <a:srgbClr val="FBAE40"/>
          </p15:clr>
        </p15:guide>
        <p15:guide id="6" pos="1300" userDrawn="1">
          <p15:clr>
            <a:srgbClr val="FBAE40"/>
          </p15:clr>
        </p15:guide>
        <p15:guide id="7" pos="2570" userDrawn="1">
          <p15:clr>
            <a:srgbClr val="FBAE40"/>
          </p15:clr>
        </p15:guide>
        <p15:guide id="8" pos="1935" userDrawn="1">
          <p15:clr>
            <a:srgbClr val="FBAE40"/>
          </p15:clr>
        </p15:guide>
        <p15:guide id="9" pos="619" userDrawn="1">
          <p15:clr>
            <a:srgbClr val="FBAE40"/>
          </p15:clr>
        </p15:guide>
        <p15:guide id="10" orient="horz" pos="12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AALTER+baseline-slide-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F0F5787-29F7-E243-94D4-F03CD048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14CC-E0DC-934D-B7EA-DB88041E7873}" type="datetime1">
              <a:rPr lang="nl-BE" smtClean="0"/>
              <a:t>11/05/2020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A0BF21-EAA7-1C4A-8A86-FAA1547C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FAF6251-D8ED-E947-ACF3-429EEFD16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400" y="1015200"/>
            <a:ext cx="9197340" cy="477901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1679DD6-C99B-5146-927B-55AC9F4A5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5431" y="4437112"/>
            <a:ext cx="6840760" cy="1584176"/>
          </a:xfrm>
        </p:spPr>
        <p:txBody>
          <a:bodyPr anchor="t" anchorCtr="0">
            <a:normAutofit/>
          </a:bodyPr>
          <a:lstStyle>
            <a:lvl1pPr>
              <a:defRPr sz="10000" spc="500" baseline="0">
                <a:latin typeface="Helvetica" pitchFamily="2" charset="0"/>
              </a:defRPr>
            </a:lvl1pPr>
          </a:lstStyle>
          <a:p>
            <a:r>
              <a:rPr lang="nl-NL" dirty="0"/>
              <a:t>SPORT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2755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pos="320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640">
          <p15:clr>
            <a:srgbClr val="FBAE40"/>
          </p15:clr>
        </p15:guide>
        <p15:guide id="6" pos="1300">
          <p15:clr>
            <a:srgbClr val="FBAE40"/>
          </p15:clr>
        </p15:guide>
        <p15:guide id="7" pos="2570">
          <p15:clr>
            <a:srgbClr val="FBAE40"/>
          </p15:clr>
        </p15:guide>
        <p15:guide id="8" pos="1935">
          <p15:clr>
            <a:srgbClr val="FBAE40"/>
          </p15:clr>
        </p15:guide>
        <p15:guide id="9" pos="619">
          <p15:clr>
            <a:srgbClr val="FBAE40"/>
          </p15:clr>
        </p15:guide>
        <p15:guide id="10" orient="horz" pos="129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tartslide-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F0F5787-29F7-E243-94D4-F03CD048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E600-47BF-F340-8276-0FBACDF3867E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11/05/2020</a:t>
            </a:fld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A0BF21-EAA7-1C4A-8A86-FAA1547C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F37385-F558-D147-A5C0-84C926954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2193" y="264636"/>
            <a:ext cx="7567613" cy="59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1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tartslide-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37F536-0F6C-A14C-91C9-E352F7260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057" y="1122363"/>
            <a:ext cx="4896543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B2F7B7-E614-C345-9E4C-FF22B64C1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057" y="3602038"/>
            <a:ext cx="489654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9E5C7A-9ED9-AB47-9EB5-B5729E81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3D5A-C89F-D64F-9D6C-645B984EFC07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11/05/2020</a:t>
            </a:fld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4C8503-6891-664A-A7C0-D82A46D2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5E4C958-4F93-7F4B-B23B-27B370857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083"/>
            <a:ext cx="6056671" cy="68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09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BAE40"/>
          </p15:clr>
        </p15:guide>
        <p15:guide id="2" pos="3840">
          <p15:clr>
            <a:srgbClr val="FBAE40"/>
          </p15:clr>
        </p15:guide>
        <p15:guide id="3" pos="254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tartslide-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10">
            <a:extLst>
              <a:ext uri="{FF2B5EF4-FFF2-40B4-BE49-F238E27FC236}">
                <a16:creationId xmlns:a16="http://schemas.microsoft.com/office/drawing/2014/main" id="{7CC82600-156B-9A4E-8E38-94A7D1496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0" y="-5083"/>
            <a:ext cx="6053529" cy="68630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37F536-0F6C-A14C-91C9-E352F7260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057" y="1122363"/>
            <a:ext cx="4896543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B2F7B7-E614-C345-9E4C-FF22B64C1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057" y="3602038"/>
            <a:ext cx="489654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9E5C7A-9ED9-AB47-9EB5-B5729E81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3D5A-C89F-D64F-9D6C-645B984EFC07}" type="datetime1">
              <a:rPr lang="nl-BE" smtClean="0"/>
              <a:t>11/05/2020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4C8503-6891-664A-A7C0-D82A46D2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2310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54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tartslide-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7B9A34AC-8140-8540-BEE3-311287050B9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25000">
                <a:srgbClr val="EB2343"/>
              </a:gs>
              <a:gs pos="80000">
                <a:srgbClr val="8B002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37F536-0F6C-A14C-91C9-E352F7260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057" y="1122363"/>
            <a:ext cx="489654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B2F7B7-E614-C345-9E4C-FF22B64C1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057" y="3602038"/>
            <a:ext cx="489654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9E5C7A-9ED9-AB47-9EB5-B5729E81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F82E-C525-834A-8771-EF84DAD8B156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11/05/2020</a:t>
            </a:fld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4C8503-6891-664A-A7C0-D82A46D2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5E4C958-4F93-7F4B-B23B-27B370857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083"/>
            <a:ext cx="6056671" cy="68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37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BAE40"/>
          </p15:clr>
        </p15:guide>
        <p15:guide id="2" pos="3840">
          <p15:clr>
            <a:srgbClr val="FBAE40"/>
          </p15:clr>
        </p15:guide>
        <p15:guide id="3" pos="254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slide-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643A10F2-6D22-024F-8D2C-E8921A6169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chemeClr val="tx1">
                  <a:lumMod val="80000"/>
                  <a:lumOff val="20000"/>
                </a:schemeClr>
              </a:gs>
              <a:gs pos="76000">
                <a:schemeClr val="tx1">
                  <a:lumMod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9E5C7A-9ED9-AB47-9EB5-B5729E81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B50-C3E8-3F45-8FF1-11711469CA36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11/05/2020</a:t>
            </a:fld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4C8503-6891-664A-A7C0-D82A46D2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5E4C958-4F93-7F4B-B23B-27B370857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083"/>
            <a:ext cx="6056671" cy="686308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8CA0185-EA4E-0F4C-8BB4-3552B8016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057" y="1122363"/>
            <a:ext cx="4896543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F8587ACA-63CE-3E4F-992E-4C51CBF29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057" y="3602038"/>
            <a:ext cx="489654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4154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BAE40"/>
          </p15:clr>
        </p15:guide>
        <p15:guide id="2" pos="3840">
          <p15:clr>
            <a:srgbClr val="FBAE40"/>
          </p15:clr>
        </p15:guide>
        <p15:guide id="3" pos="254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ussenslide-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37F536-0F6C-A14C-91C9-E352F7260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B2F7B7-E614-C345-9E4C-FF22B64C1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4C8503-6891-664A-A7C0-D82A46D2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713711B-D142-0C4A-B3FE-9350B346D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027CEF1-C27B-C349-93DE-6C18C8FE3806}"/>
              </a:ext>
            </a:extLst>
          </p:cNvPr>
          <p:cNvCxnSpPr/>
          <p:nvPr userDrawn="1"/>
        </p:nvCxnSpPr>
        <p:spPr>
          <a:xfrm>
            <a:off x="0" y="6213475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2156C2A6-0A2B-8549-9401-40BD2547EF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416" y="6310584"/>
            <a:ext cx="829056" cy="43078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77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orient="horz" pos="4247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ussenslide-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7B9A34AC-8140-8540-BEE3-311287050B9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25000">
                <a:srgbClr val="EB2343"/>
              </a:gs>
              <a:gs pos="80000">
                <a:srgbClr val="8B002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37F536-0F6C-A14C-91C9-E352F7260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B2F7B7-E614-C345-9E4C-FF22B64C1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9E5C7A-9ED9-AB47-9EB5-B5729E81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3FBA-8F79-344B-BAC0-43B358F28BE5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11/05/2020</a:t>
            </a:fld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4C8503-6891-664A-A7C0-D82A46D2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0138A3-0E86-9C43-8983-44B1C3CFC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190" y="3879657"/>
            <a:ext cx="1965546" cy="1965546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192028E1-897C-F843-9688-6331ABBDD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84432" y="4293096"/>
            <a:ext cx="1656184" cy="115255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653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ussenslide-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A651C368-3CE8-784F-8328-CCB20B117A37}"/>
              </a:ext>
            </a:extLst>
          </p:cNvPr>
          <p:cNvSpPr/>
          <p:nvPr userDrawn="1"/>
        </p:nvSpPr>
        <p:spPr>
          <a:xfrm>
            <a:off x="0" y="26081"/>
            <a:ext cx="12192000" cy="6858000"/>
          </a:xfrm>
          <a:prstGeom prst="rect">
            <a:avLst/>
          </a:prstGeom>
          <a:gradFill>
            <a:gsLst>
              <a:gs pos="15000">
                <a:schemeClr val="tx1">
                  <a:lumMod val="80000"/>
                  <a:lumOff val="20000"/>
                </a:schemeClr>
              </a:gs>
              <a:gs pos="76000">
                <a:schemeClr val="tx1">
                  <a:lumMod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37F536-0F6C-A14C-91C9-E352F7260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B2F7B7-E614-C345-9E4C-FF22B64C1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9E5C7A-9ED9-AB47-9EB5-B5729E81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6F6E-3081-1D47-B542-FC8F5F60C830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11/05/2020</a:t>
            </a:fld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4C8503-6891-664A-A7C0-D82A46D2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47451D0-BE35-D340-A352-601E14EF83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190" y="3879657"/>
            <a:ext cx="1965600" cy="1965600"/>
          </a:xfrm>
          <a:prstGeom prst="rect">
            <a:avLst/>
          </a:prstGeom>
        </p:spPr>
      </p:pic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81AAF983-8BBF-6F4C-BC22-448415D22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84432" y="4293096"/>
            <a:ext cx="1656184" cy="115255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8025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algemene-slide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34DE0-065E-5146-8637-3394E575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56FED8-B818-574D-B1F0-8259A74559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lang="nl-NL" sz="28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BE" dirty="0"/>
              <a:t>Hoofdtekst - niveau één</a:t>
            </a:r>
          </a:p>
          <a:p>
            <a:pPr lvl="1"/>
            <a:r>
              <a:rPr lang="nl-BE" dirty="0"/>
              <a:t>Hoofdtekst - niveau twee</a:t>
            </a:r>
          </a:p>
          <a:p>
            <a:pPr lvl="2"/>
            <a:r>
              <a:rPr lang="nl-BE" dirty="0"/>
              <a:t>Hoofdtekst - niveau drie</a:t>
            </a:r>
          </a:p>
          <a:p>
            <a:pPr lvl="3"/>
            <a:r>
              <a:rPr lang="nl-BE" dirty="0"/>
              <a:t>Hoofdtekst - niveau vier</a:t>
            </a:r>
          </a:p>
          <a:p>
            <a:pPr lvl="4"/>
            <a:r>
              <a:rPr lang="nl-BE" dirty="0"/>
              <a:t>Hoofdtekst - niveau vijf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650C00-A57C-9E41-8E12-43425EC7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4A6C250-E170-4C42-A02B-1557846C6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2F49D3D-55CA-1447-B9BA-BDF6484CD508}"/>
              </a:ext>
            </a:extLst>
          </p:cNvPr>
          <p:cNvCxnSpPr/>
          <p:nvPr userDrawn="1"/>
        </p:nvCxnSpPr>
        <p:spPr>
          <a:xfrm>
            <a:off x="0" y="6213475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A5A6224C-65BA-7746-8909-4D74DB4F98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416" y="6310584"/>
            <a:ext cx="829056" cy="43078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11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lg-slide-tabel/grafiek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34DE0-065E-5146-8637-3394E575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650C00-A57C-9E41-8E12-43425EC7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4A6C250-E170-4C42-A02B-1557846C6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2F49D3D-55CA-1447-B9BA-BDF6484CD508}"/>
              </a:ext>
            </a:extLst>
          </p:cNvPr>
          <p:cNvCxnSpPr/>
          <p:nvPr userDrawn="1"/>
        </p:nvCxnSpPr>
        <p:spPr>
          <a:xfrm>
            <a:off x="0" y="6213475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E225737-4C77-2A42-B655-06D39E7921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416" y="6310584"/>
            <a:ext cx="829056" cy="43078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37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algemene-slide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D4D58-7EDB-804D-8B55-82306F5D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E33498-85A1-0443-8061-1103802147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BE" dirty="0"/>
              <a:t>Hoofdtekst - niveau één</a:t>
            </a:r>
          </a:p>
          <a:p>
            <a:pPr lvl="1"/>
            <a:r>
              <a:rPr lang="nl-BE" dirty="0"/>
              <a:t>Hoofdtekst - niveau twee</a:t>
            </a:r>
          </a:p>
          <a:p>
            <a:pPr lvl="2"/>
            <a:r>
              <a:rPr lang="nl-BE" dirty="0"/>
              <a:t>Hoofdtekst - niveau drie</a:t>
            </a:r>
          </a:p>
          <a:p>
            <a:pPr lvl="3"/>
            <a:r>
              <a:rPr lang="nl-BE" dirty="0"/>
              <a:t>Hoofdtekst - niveau vier</a:t>
            </a:r>
          </a:p>
          <a:p>
            <a:pPr lvl="4"/>
            <a:r>
              <a:rPr lang="nl-BE" dirty="0"/>
              <a:t>Hoofdtekst - niveau vijf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715709-53D4-1149-A2AF-149E9FAA05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BE" dirty="0"/>
              <a:t>Hoofdtekst - niveau één</a:t>
            </a:r>
          </a:p>
          <a:p>
            <a:pPr lvl="1"/>
            <a:r>
              <a:rPr lang="nl-BE" dirty="0"/>
              <a:t>Hoofdtekst - niveau twee</a:t>
            </a:r>
          </a:p>
          <a:p>
            <a:pPr lvl="2"/>
            <a:r>
              <a:rPr lang="nl-BE" dirty="0"/>
              <a:t>Hoofdtekst - niveau drie</a:t>
            </a:r>
          </a:p>
          <a:p>
            <a:pPr lvl="3"/>
            <a:r>
              <a:rPr lang="nl-BE" dirty="0"/>
              <a:t>Hoofdtekst - niveau vier</a:t>
            </a:r>
          </a:p>
          <a:p>
            <a:pPr lvl="4"/>
            <a:r>
              <a:rPr lang="nl-BE" dirty="0"/>
              <a:t>Hoofdtekst - niveau vijf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AB2952-E17E-F640-AA7B-5B4FEBCA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188E022-76F3-CE4B-B1E5-19255FF326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A5ABCB7-B471-034B-AE67-C13EDCBA2534}"/>
              </a:ext>
            </a:extLst>
          </p:cNvPr>
          <p:cNvCxnSpPr/>
          <p:nvPr userDrawn="1"/>
        </p:nvCxnSpPr>
        <p:spPr>
          <a:xfrm>
            <a:off x="0" y="6213475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C3C685F5-DF10-434D-BE03-DDBB0D8922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416" y="6310584"/>
            <a:ext cx="829056" cy="43078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46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algemene-slide-03-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9FC1C3B4-FB6F-8243-B3DE-033C57E500B0}"/>
              </a:ext>
            </a:extLst>
          </p:cNvPr>
          <p:cNvSpPr/>
          <p:nvPr userDrawn="1"/>
        </p:nvSpPr>
        <p:spPr>
          <a:xfrm>
            <a:off x="0" y="-2"/>
            <a:ext cx="12193200" cy="6213600"/>
          </a:xfrm>
          <a:prstGeom prst="rect">
            <a:avLst/>
          </a:prstGeom>
          <a:gradFill>
            <a:gsLst>
              <a:gs pos="25000">
                <a:srgbClr val="EB2343"/>
              </a:gs>
              <a:gs pos="80000">
                <a:srgbClr val="8B002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0D4D58-7EDB-804D-8B55-82306F5D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E33498-85A1-0443-8061-1103802147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nl-BE" dirty="0"/>
              <a:t>Hoofdtekst - niveau één</a:t>
            </a:r>
          </a:p>
          <a:p>
            <a:pPr lvl="1"/>
            <a:r>
              <a:rPr lang="nl-BE" dirty="0"/>
              <a:t>Hoofdtekst - niveau twee</a:t>
            </a:r>
          </a:p>
          <a:p>
            <a:pPr lvl="2"/>
            <a:r>
              <a:rPr lang="nl-BE" dirty="0"/>
              <a:t>Hoofdtekst - niveau drie</a:t>
            </a:r>
          </a:p>
          <a:p>
            <a:pPr lvl="3"/>
            <a:r>
              <a:rPr lang="nl-BE" dirty="0"/>
              <a:t>Hoofdtekst - niveau vier</a:t>
            </a:r>
          </a:p>
          <a:p>
            <a:pPr lvl="4"/>
            <a:r>
              <a:rPr lang="nl-BE" dirty="0"/>
              <a:t>Hoofdtekst - niveau vijf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715709-53D4-1149-A2AF-149E9FAA05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nl-BE" dirty="0"/>
              <a:t>Hoofdtekst - niveau één</a:t>
            </a:r>
          </a:p>
          <a:p>
            <a:pPr lvl="1"/>
            <a:r>
              <a:rPr lang="nl-BE" dirty="0"/>
              <a:t>Hoofdtekst - niveau twee</a:t>
            </a:r>
          </a:p>
          <a:p>
            <a:pPr lvl="2"/>
            <a:r>
              <a:rPr lang="nl-BE" dirty="0"/>
              <a:t>Hoofdtekst - niveau drie</a:t>
            </a:r>
          </a:p>
          <a:p>
            <a:pPr lvl="3"/>
            <a:r>
              <a:rPr lang="nl-BE" dirty="0"/>
              <a:t>Hoofdtekst - niveau vier</a:t>
            </a:r>
          </a:p>
          <a:p>
            <a:pPr lvl="4"/>
            <a:r>
              <a:rPr lang="nl-BE" dirty="0"/>
              <a:t>Hoofdtekst - niveau vijf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AB2952-E17E-F640-AA7B-5B4FEBCA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188E022-76F3-CE4B-B1E5-19255FF326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94EBDA46-CC48-8444-9420-33F2DD68C3AA}"/>
              </a:ext>
            </a:extLst>
          </p:cNvPr>
          <p:cNvCxnSpPr/>
          <p:nvPr userDrawn="1"/>
        </p:nvCxnSpPr>
        <p:spPr>
          <a:xfrm>
            <a:off x="0" y="6213475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9705235D-3896-974B-9A22-C332CEBC44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416" y="6310584"/>
            <a:ext cx="829056" cy="43078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58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algemene-slide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BD99C-013C-5247-A1D8-C6756B371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3522FC-80DA-6D46-AA40-E1E0B342E7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2060848"/>
            <a:ext cx="6172200" cy="3800202"/>
          </a:xfrm>
        </p:spPr>
        <p:txBody>
          <a:bodyPr>
            <a:normAutofit/>
          </a:bodyPr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BE" dirty="0"/>
              <a:t>Hoofdtekst - niveau één</a:t>
            </a:r>
          </a:p>
          <a:p>
            <a:pPr lvl="1"/>
            <a:r>
              <a:rPr lang="nl-BE" dirty="0"/>
              <a:t>Hoofdtekst - niveau twee</a:t>
            </a:r>
          </a:p>
          <a:p>
            <a:pPr lvl="2"/>
            <a:r>
              <a:rPr lang="nl-BE" dirty="0"/>
              <a:t>Hoofdtekst - niveau drie</a:t>
            </a:r>
          </a:p>
          <a:p>
            <a:pPr lvl="3"/>
            <a:r>
              <a:rPr lang="nl-BE" dirty="0"/>
              <a:t>Hoofdtekst - niveau vier</a:t>
            </a:r>
          </a:p>
          <a:p>
            <a:pPr lvl="4"/>
            <a:r>
              <a:rPr lang="nl-BE" dirty="0"/>
              <a:t>Hoofdtekst - niveau vijf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F9354B-5A24-4940-98E8-6D8141DEA8E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dirty="0"/>
              <a:t>Hoofdtekst - niveau drie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476AFC-2B57-9049-BBAB-F682B373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16F43D3-35B5-164B-9955-076CBCAB9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99435ED9-CE88-3047-9611-B9C9A15EF96D}"/>
              </a:ext>
            </a:extLst>
          </p:cNvPr>
          <p:cNvCxnSpPr/>
          <p:nvPr userDrawn="1"/>
        </p:nvCxnSpPr>
        <p:spPr>
          <a:xfrm>
            <a:off x="0" y="6213475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C0AA632-D1B5-7D47-8987-6B6F51AE7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416" y="6310584"/>
            <a:ext cx="829056" cy="43078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1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tartslide-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10">
            <a:extLst>
              <a:ext uri="{FF2B5EF4-FFF2-40B4-BE49-F238E27FC236}">
                <a16:creationId xmlns:a16="http://schemas.microsoft.com/office/drawing/2014/main" id="{3C779CB1-C715-FB45-AF1E-E78048903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0" y="-5083"/>
            <a:ext cx="6053529" cy="68630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37F536-0F6C-A14C-91C9-E352F7260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057" y="1122363"/>
            <a:ext cx="489654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B2F7B7-E614-C345-9E4C-FF22B64C1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057" y="3602038"/>
            <a:ext cx="489654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9E5C7A-9ED9-AB47-9EB5-B5729E81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F82E-C525-834A-8771-EF84DAD8B156}" type="datetime1">
              <a:rPr lang="nl-BE" smtClean="0"/>
              <a:t>11/05/2020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4C8503-6891-664A-A7C0-D82A46D2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9645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BAE40"/>
          </p15:clr>
        </p15:guide>
        <p15:guide id="2" pos="3840">
          <p15:clr>
            <a:srgbClr val="FBAE40"/>
          </p15:clr>
        </p15:guide>
        <p15:guide id="3" pos="25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algemene-slide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D072A-C431-6E4F-84B2-5EBA3222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86016FF-10EF-FA4D-AABB-A557413C1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3E5C6D-744D-8F4F-99B0-732BFCD55EC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dirty="0"/>
              <a:t>Hoofdtekst - niveau drie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1030C1-0F8F-504C-8C5B-883CA171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607C3B1-1303-544C-9C7C-FC3229956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39BB3700-37AE-BD47-B446-FE530EFDA826}"/>
              </a:ext>
            </a:extLst>
          </p:cNvPr>
          <p:cNvCxnSpPr/>
          <p:nvPr userDrawn="1"/>
        </p:nvCxnSpPr>
        <p:spPr>
          <a:xfrm>
            <a:off x="0" y="6213475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3317823B-AE70-0A41-9202-73AAD248A9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416" y="6310584"/>
            <a:ext cx="829056" cy="43078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79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enkel-titel-slide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A7549-DDF3-8646-9967-547F7646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C07233C-92B2-2140-AFB0-D5CAE6D1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1CB-8F2D-7B4B-9267-ACCBFC88A691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11/05/2020</a:t>
            </a:fld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A67783-B5D1-B644-8BB3-C6110789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607C3B1-1303-544C-9C7C-FC3229956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77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enkel-titel-slide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A7549-DDF3-8646-9967-547F7646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A67783-B5D1-B644-8BB3-C6110789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C67462-E694-CC43-AECC-5AD99BFF70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62A142D-A697-944E-85A7-928B14F867B6}"/>
              </a:ext>
            </a:extLst>
          </p:cNvPr>
          <p:cNvCxnSpPr/>
          <p:nvPr userDrawn="1"/>
        </p:nvCxnSpPr>
        <p:spPr>
          <a:xfrm>
            <a:off x="0" y="6213475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79672838-025F-7F43-A7BD-D6EEA33F6C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416" y="6310584"/>
            <a:ext cx="829056" cy="43078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86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AALTER+baseline-slide-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57E0608-7E38-8D47-AD0A-FCE91EA52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400" y="1016000"/>
            <a:ext cx="9208095" cy="4784598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F0F5787-29F7-E243-94D4-F03CD048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B071-1E6A-924D-8E3E-3F2E63D95729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11/05/2020</a:t>
            </a:fld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A0BF21-EAA7-1C4A-8A86-FAA1547C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98330B60-6774-8E46-84C9-100C15FB7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5431" y="4437112"/>
            <a:ext cx="6840760" cy="1584176"/>
          </a:xfrm>
        </p:spPr>
        <p:txBody>
          <a:bodyPr anchor="t" anchorCtr="0">
            <a:normAutofit/>
          </a:bodyPr>
          <a:lstStyle>
            <a:lvl1pPr>
              <a:defRPr sz="10000" spc="500" baseline="0">
                <a:latin typeface="Helvetica" pitchFamily="2" charset="0"/>
              </a:defRPr>
            </a:lvl1pPr>
          </a:lstStyle>
          <a:p>
            <a:r>
              <a:rPr lang="nl-NL" dirty="0"/>
              <a:t>LEEFT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994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pos="320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640">
          <p15:clr>
            <a:srgbClr val="FBAE40"/>
          </p15:clr>
        </p15:guide>
        <p15:guide id="6" pos="1300">
          <p15:clr>
            <a:srgbClr val="FBAE40"/>
          </p15:clr>
        </p15:guide>
        <p15:guide id="7" pos="2570">
          <p15:clr>
            <a:srgbClr val="FBAE40"/>
          </p15:clr>
        </p15:guide>
        <p15:guide id="8" pos="1935">
          <p15:clr>
            <a:srgbClr val="FBAE40"/>
          </p15:clr>
        </p15:guide>
        <p15:guide id="9" pos="619">
          <p15:clr>
            <a:srgbClr val="FBAE40"/>
          </p15:clr>
        </p15:guide>
        <p15:guide id="10" orient="horz" pos="129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AALTER+baseline-slide-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B0E0F7A0-AFAF-1B45-967A-D156619787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chemeClr val="tx1">
                  <a:lumMod val="80000"/>
                  <a:lumOff val="20000"/>
                </a:schemeClr>
              </a:gs>
              <a:gs pos="76000">
                <a:schemeClr val="tx1">
                  <a:lumMod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F0F5787-29F7-E243-94D4-F03CD048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14CC-E0DC-934D-B7EA-DB88041E7873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11/05/2020</a:t>
            </a:fld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A0BF21-EAA7-1C4A-8A86-FAA1547C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FAF6251-D8ED-E947-ACF3-429EEFD16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0400" y="1015200"/>
            <a:ext cx="9197340" cy="477901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1679DD6-C99B-5146-927B-55AC9F4A5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5431" y="4437112"/>
            <a:ext cx="6840760" cy="1584176"/>
          </a:xfrm>
        </p:spPr>
        <p:txBody>
          <a:bodyPr anchor="t" anchorCtr="0">
            <a:normAutofit/>
          </a:bodyPr>
          <a:lstStyle>
            <a:lvl1pPr>
              <a:defRPr sz="10000" spc="500" baseline="0">
                <a:latin typeface="Helvetica" pitchFamily="2" charset="0"/>
              </a:defRPr>
            </a:lvl1pPr>
          </a:lstStyle>
          <a:p>
            <a:r>
              <a:rPr lang="nl-NL" dirty="0"/>
              <a:t>SPORT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8925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pos="3205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640">
          <p15:clr>
            <a:srgbClr val="FBAE40"/>
          </p15:clr>
        </p15:guide>
        <p15:guide id="6" pos="1300">
          <p15:clr>
            <a:srgbClr val="FBAE40"/>
          </p15:clr>
        </p15:guide>
        <p15:guide id="7" pos="2570">
          <p15:clr>
            <a:srgbClr val="FBAE40"/>
          </p15:clr>
        </p15:guide>
        <p15:guide id="8" pos="1935">
          <p15:clr>
            <a:srgbClr val="FBAE40"/>
          </p15:clr>
        </p15:guide>
        <p15:guide id="9" pos="619">
          <p15:clr>
            <a:srgbClr val="FBAE40"/>
          </p15:clr>
        </p15:guide>
        <p15:guide id="10" orient="horz" pos="129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slide-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9E5C7A-9ED9-AB47-9EB5-B5729E81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6B50-C3E8-3F45-8FF1-11711469CA36}" type="datetime1">
              <a:rPr lang="nl-BE" smtClean="0"/>
              <a:t>11/05/2020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4C8503-6891-664A-A7C0-D82A46D2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8CA0185-EA4E-0F4C-8BB4-3552B8016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057" y="1122363"/>
            <a:ext cx="4896543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10" name="Afbeelding 10">
            <a:extLst>
              <a:ext uri="{FF2B5EF4-FFF2-40B4-BE49-F238E27FC236}">
                <a16:creationId xmlns:a16="http://schemas.microsoft.com/office/drawing/2014/main" id="{3ECA3C65-EB28-8F46-BBA2-0DF6BEC49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0" y="-5083"/>
            <a:ext cx="6053529" cy="6863083"/>
          </a:xfrm>
          <a:prstGeom prst="rect">
            <a:avLst/>
          </a:prstGeom>
        </p:spPr>
      </p:pic>
      <p:sp>
        <p:nvSpPr>
          <p:cNvPr id="14" name="Ondertitel 2">
            <a:extLst>
              <a:ext uri="{FF2B5EF4-FFF2-40B4-BE49-F238E27FC236}">
                <a16:creationId xmlns:a16="http://schemas.microsoft.com/office/drawing/2014/main" id="{F8587ACA-63CE-3E4F-992E-4C51CBF29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057" y="3602038"/>
            <a:ext cx="489654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5776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BAE40"/>
          </p15:clr>
        </p15:guide>
        <p15:guide id="2" pos="3840">
          <p15:clr>
            <a:srgbClr val="FBAE40"/>
          </p15:clr>
        </p15:guide>
        <p15:guide id="3" pos="254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ussenslide-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37F536-0F6C-A14C-91C9-E352F7260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B2F7B7-E614-C345-9E4C-FF22B64C1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4C8503-6891-664A-A7C0-D82A46D2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027CEF1-C27B-C349-93DE-6C18C8FE3806}"/>
              </a:ext>
            </a:extLst>
          </p:cNvPr>
          <p:cNvCxnSpPr/>
          <p:nvPr userDrawn="1"/>
        </p:nvCxnSpPr>
        <p:spPr>
          <a:xfrm>
            <a:off x="0" y="6213475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2156C2A6-0A2B-8549-9401-40BD2547E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416" y="6310584"/>
            <a:ext cx="829056" cy="43078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4A6C250-E170-4C42-A02B-1557846C6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04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orient="horz" pos="4247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ussenslide-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37F536-0F6C-A14C-91C9-E352F7260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B2F7B7-E614-C345-9E4C-FF22B64C1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9E5C7A-9ED9-AB47-9EB5-B5729E81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3FBA-8F79-344B-BAC0-43B358F28BE5}" type="datetime1">
              <a:rPr lang="nl-BE" smtClean="0"/>
              <a:t>11/05/2020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4C8503-6891-664A-A7C0-D82A46D2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0138A3-0E86-9C43-8983-44B1C3CFC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190" y="3879657"/>
            <a:ext cx="1965546" cy="1965546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192028E1-897C-F843-9688-6331ABBDD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84432" y="4293096"/>
            <a:ext cx="1656184" cy="115255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7281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ussenslide-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37F536-0F6C-A14C-91C9-E352F7260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B2F7B7-E614-C345-9E4C-FF22B64C1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9E5C7A-9ED9-AB47-9EB5-B5729E81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6F6E-3081-1D47-B542-FC8F5F60C830}" type="datetime1">
              <a:rPr lang="nl-BE" smtClean="0"/>
              <a:t>11/05/2020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4C8503-6891-664A-A7C0-D82A46D2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47451D0-BE35-D340-A352-601E14EF83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4190" y="3879657"/>
            <a:ext cx="1965600" cy="1965600"/>
          </a:xfrm>
          <a:prstGeom prst="rect">
            <a:avLst/>
          </a:prstGeom>
        </p:spPr>
      </p:pic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81AAF983-8BBF-6F4C-BC22-448415D22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84432" y="4293096"/>
            <a:ext cx="1656184" cy="115255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Tekststijl van het model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48016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algemene-slide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34DE0-065E-5146-8637-3394E575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56FED8-B818-574D-B1F0-8259A74559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lang="nl-NL" sz="28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BE" dirty="0"/>
              <a:t>Hoofdtekst - niveau één</a:t>
            </a:r>
          </a:p>
          <a:p>
            <a:pPr lvl="1"/>
            <a:r>
              <a:rPr lang="nl-BE" dirty="0"/>
              <a:t>Hoofdtekst - niveau twee</a:t>
            </a:r>
          </a:p>
          <a:p>
            <a:pPr lvl="2"/>
            <a:r>
              <a:rPr lang="nl-BE" dirty="0"/>
              <a:t>Hoofdtekst - niveau drie</a:t>
            </a:r>
          </a:p>
          <a:p>
            <a:pPr lvl="3"/>
            <a:r>
              <a:rPr lang="nl-BE" dirty="0"/>
              <a:t>Hoofdtekst - niveau vier</a:t>
            </a:r>
          </a:p>
          <a:p>
            <a:pPr lvl="4"/>
            <a:r>
              <a:rPr lang="nl-BE" dirty="0"/>
              <a:t>Hoofdtekst - niveau vijf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650C00-A57C-9E41-8E12-43425EC7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2F49D3D-55CA-1447-B9BA-BDF6484CD508}"/>
              </a:ext>
            </a:extLst>
          </p:cNvPr>
          <p:cNvCxnSpPr/>
          <p:nvPr userDrawn="1"/>
        </p:nvCxnSpPr>
        <p:spPr>
          <a:xfrm>
            <a:off x="0" y="6213475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A5A6224C-65BA-7746-8909-4D74DB4F9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416" y="6310584"/>
            <a:ext cx="829056" cy="43078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A6C250-E170-4C42-A02B-1557846C6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7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lg-slide-tabel/grafiek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34DE0-065E-5146-8637-3394E575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650C00-A57C-9E41-8E12-43425EC7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2F49D3D-55CA-1447-B9BA-BDF6484CD508}"/>
              </a:ext>
            </a:extLst>
          </p:cNvPr>
          <p:cNvCxnSpPr/>
          <p:nvPr userDrawn="1"/>
        </p:nvCxnSpPr>
        <p:spPr>
          <a:xfrm>
            <a:off x="0" y="6213475"/>
            <a:ext cx="121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E225737-4C77-2A42-B655-06D39E7921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416" y="6310584"/>
            <a:ext cx="829056" cy="43078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A6C250-E170-4C42-A02B-1557846C6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08400" y="6356350"/>
            <a:ext cx="759600" cy="34272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70" y="6290816"/>
            <a:ext cx="292974" cy="4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3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F1B3A0-51A8-9A4A-AEF1-362B47BB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95011B-2BB1-974D-A921-0E313D171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BE" dirty="0"/>
              <a:t>Hoofdtekst - niveau één</a:t>
            </a:r>
          </a:p>
          <a:p>
            <a:pPr lvl="1"/>
            <a:r>
              <a:rPr lang="nl-BE" dirty="0"/>
              <a:t>Hoofdtekst - niveau twee</a:t>
            </a:r>
          </a:p>
          <a:p>
            <a:pPr lvl="2"/>
            <a:r>
              <a:rPr lang="nl-BE" dirty="0"/>
              <a:t>Hoofdtekst - niveau drie</a:t>
            </a:r>
          </a:p>
          <a:p>
            <a:pPr lvl="3"/>
            <a:r>
              <a:rPr lang="nl-BE" dirty="0"/>
              <a:t>Hoofdtekst - niveau vier</a:t>
            </a:r>
          </a:p>
          <a:p>
            <a:pPr lvl="4"/>
            <a:r>
              <a:rPr lang="nl-BE" dirty="0"/>
              <a:t>Hoofdtekst - niveau vijf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D60800-3FAA-1E4A-B907-26B8F4860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baseline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fld id="{849056F4-FA07-AA4C-AF71-B1FD45BD66AF}" type="datetime1">
              <a:rPr lang="nl-BE" smtClean="0"/>
              <a:t>11/05/2020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9689D9-E444-0447-8571-5613230F7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 baseline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0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72" r:id="rId3"/>
    <p:sldLayoutId id="2147483663" r:id="rId4"/>
    <p:sldLayoutId id="2147483660" r:id="rId5"/>
    <p:sldLayoutId id="2147483649" r:id="rId6"/>
    <p:sldLayoutId id="2147483661" r:id="rId7"/>
    <p:sldLayoutId id="2147483650" r:id="rId8"/>
    <p:sldLayoutId id="2147483668" r:id="rId9"/>
    <p:sldLayoutId id="2147483652" r:id="rId10"/>
    <p:sldLayoutId id="2147483666" r:id="rId11"/>
    <p:sldLayoutId id="2147483656" r:id="rId12"/>
    <p:sldLayoutId id="2147483657" r:id="rId13"/>
    <p:sldLayoutId id="2147483654" r:id="rId14"/>
    <p:sldLayoutId id="2147483669" r:id="rId15"/>
    <p:sldLayoutId id="2147483664" r:id="rId16"/>
    <p:sldLayoutId id="2147483671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2"/>
          </a:solidFill>
          <a:latin typeface="Helvetica Regular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F1B3A0-51A8-9A4A-AEF1-362B47BB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95011B-2BB1-974D-A921-0E313D171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BE" dirty="0"/>
              <a:t>Hoofdtekst - niveau één</a:t>
            </a:r>
          </a:p>
          <a:p>
            <a:pPr lvl="1"/>
            <a:r>
              <a:rPr lang="nl-BE" dirty="0"/>
              <a:t>Hoofdtekst - niveau twee</a:t>
            </a:r>
          </a:p>
          <a:p>
            <a:pPr lvl="2"/>
            <a:r>
              <a:rPr lang="nl-BE" dirty="0"/>
              <a:t>Hoofdtekst - niveau drie</a:t>
            </a:r>
          </a:p>
          <a:p>
            <a:pPr lvl="3"/>
            <a:r>
              <a:rPr lang="nl-BE" dirty="0"/>
              <a:t>Hoofdtekst - niveau vier</a:t>
            </a:r>
          </a:p>
          <a:p>
            <a:pPr lvl="4"/>
            <a:r>
              <a:rPr lang="nl-BE" dirty="0"/>
              <a:t>Hoofdtekst - niveau vijf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D60800-3FAA-1E4A-B907-26B8F4860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 baseline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fld id="{849056F4-FA07-AA4C-AF71-B1FD45BD66AF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11/05/2020</a:t>
            </a:fld>
            <a:endParaRPr lang="nl-B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9689D9-E444-0447-8571-5613230F7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 baseline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endParaRPr lang="nl-B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0BCF6F-6A3F-E640-BA74-E5AB4AB7D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fld id="{B8E8E2AB-A90A-FC40-AC3E-8254C018A012}" type="slidenum">
              <a:rPr lang="nl-BE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‹nr.›</a:t>
            </a:fld>
            <a:endParaRPr lang="nl-BE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7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2"/>
          </a:solidFill>
          <a:latin typeface="Helvetica Regular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75218-FB0D-C24F-8009-11E96080B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4400" dirty="0"/>
              <a:t>Aalter zorgt</a:t>
            </a:r>
            <a:endParaRPr lang="nl-NL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40C51F-3430-C144-8947-649AD04E6E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nl-N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Luc De Meyer</a:t>
            </a:r>
          </a:p>
          <a:p>
            <a:r>
              <a:rPr lang="nl-N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Schepen van geïntegreerd sociaal beleid, sociale toets en gelijke kansen, welzijn, armoede- en woonbeleid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264319-A0B1-B34D-A124-6D378ADB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3D5A-C89F-D64F-9D6C-645B984EFC07}" type="datetime1">
              <a:rPr lang="nl-BE" smtClean="0">
                <a:solidFill>
                  <a:srgbClr val="000000">
                    <a:tint val="75000"/>
                  </a:srgbClr>
                </a:solidFill>
              </a:rPr>
              <a:pPr/>
              <a:t>11/05/2020</a:t>
            </a:fld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9DD942-CAC6-1043-8699-662CD0A6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7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A908F-D86A-BA4B-85FD-91362675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 we voor staan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A40B08-8E65-6D40-B5DE-2DADD711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48CC89A-FCF3-4801-86B2-B5ED2079C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600" b="1" dirty="0"/>
              <a:t>Toegankelijkheid als basisgedachte in alles wat we als openbaar bestuur doen</a:t>
            </a:r>
            <a:r>
              <a:rPr lang="nl-BE" sz="3600" dirty="0"/>
              <a:t>!</a:t>
            </a:r>
          </a:p>
          <a:p>
            <a:pPr marL="0" indent="0">
              <a:buNone/>
            </a:pPr>
            <a:endParaRPr lang="nl-BE" sz="3600" b="1" dirty="0"/>
          </a:p>
          <a:p>
            <a:pPr marL="0" indent="0">
              <a:buNone/>
            </a:pPr>
            <a:r>
              <a:rPr lang="nl-BE" sz="3600" b="1" dirty="0"/>
              <a:t>Dit vraagt een inspanning van iedereen, voor iedereen</a:t>
            </a:r>
          </a:p>
        </p:txBody>
      </p:sp>
    </p:spTree>
    <p:extLst>
      <p:ext uri="{BB962C8B-B14F-4D97-AF65-F5344CB8AC3E}">
        <p14:creationId xmlns:p14="http://schemas.microsoft.com/office/powerpoint/2010/main" val="12737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80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32C475E-9B88-2A4C-971C-D64DA540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4F1AE28-B011-0E47-AC21-007BADF1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F7C3D-B60A-CE48-B4B9-97F4FF4E0C7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11/05/2020</a:t>
            </a:fld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191C205-72AB-4B22-B5A5-37244B07ECE3}"/>
              </a:ext>
            </a:extLst>
          </p:cNvPr>
          <p:cNvSpPr txBox="1"/>
          <p:nvPr/>
        </p:nvSpPr>
        <p:spPr>
          <a:xfrm>
            <a:off x="10200456" y="4293096"/>
            <a:ext cx="1152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0F738A9-26FD-451D-ACF1-19F2743259F2}"/>
              </a:ext>
            </a:extLst>
          </p:cNvPr>
          <p:cNvSpPr txBox="1">
            <a:spLocks/>
          </p:cNvSpPr>
          <p:nvPr/>
        </p:nvSpPr>
        <p:spPr>
          <a:xfrm>
            <a:off x="962109" y="-96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baseline="0">
                <a:solidFill>
                  <a:schemeClr val="bg1"/>
                </a:solidFill>
                <a:latin typeface="Helvetica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 panose="020B0403020202020204"/>
                <a:ea typeface="+mj-ea"/>
                <a:cs typeface="+mj-cs"/>
              </a:rPr>
              <a:t>Inhoud</a:t>
            </a:r>
            <a:endParaRPr kumimoji="0" lang="nl-BE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 panose="020B0403020202020204"/>
              <a:ea typeface="+mj-ea"/>
              <a:cs typeface="+mj-cs"/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81BD9C9-032E-4A1A-B8F0-9033982FD44A}"/>
              </a:ext>
            </a:extLst>
          </p:cNvPr>
          <p:cNvSpPr txBox="1">
            <a:spLocks/>
          </p:cNvSpPr>
          <p:nvPr/>
        </p:nvSpPr>
        <p:spPr>
          <a:xfrm>
            <a:off x="836984" y="16883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nl-NL" sz="2800" b="0" i="0" kern="1200" dirty="0" smtClean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B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romanUcPeriod"/>
              <a:tabLst/>
              <a:defRPr/>
            </a:pPr>
            <a:r>
              <a:rPr lang="nl-BE" noProof="0" dirty="0">
                <a:solidFill>
                  <a:schemeClr val="bg1"/>
                </a:solidFill>
              </a:rPr>
              <a:t>Wat we al (lang) doen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romanUcPeriod"/>
              <a:tabLst/>
              <a:defRPr/>
            </a:pP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Wat we recent hebben ontwikkeld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romanUcPeriod"/>
              <a:tabLst/>
              <a:defRPr/>
            </a:pPr>
            <a:r>
              <a:rPr lang="nl-BE" dirty="0">
                <a:solidFill>
                  <a:schemeClr val="bg2"/>
                </a:solidFill>
              </a:rPr>
              <a:t>Waar we voor staan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436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53B3F-1C7B-084C-B103-CAE82A87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Wat we al (lang) doen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4E9373-509C-AC44-8BF6-D2E8E53A2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/>
              <a:t>Financiële ondersteuning</a:t>
            </a:r>
          </a:p>
          <a:p>
            <a:pPr marL="0" indent="0">
              <a:buNone/>
            </a:pPr>
            <a:endParaRPr lang="nl-NL" sz="3600" b="1" dirty="0"/>
          </a:p>
          <a:p>
            <a:r>
              <a:rPr lang="nl-BE" dirty="0"/>
              <a:t>Mantelzorgpremie van 300€ per jaar</a:t>
            </a:r>
          </a:p>
          <a:p>
            <a:r>
              <a:rPr lang="nl-BE" dirty="0" err="1"/>
              <a:t>Sociaal-pedagogische</a:t>
            </a:r>
            <a:r>
              <a:rPr lang="nl-BE" dirty="0"/>
              <a:t> premie van 100€ per jaar</a:t>
            </a:r>
          </a:p>
          <a:p>
            <a:r>
              <a:rPr lang="nl-BE" dirty="0"/>
              <a:t>Premie voor personen tewerkgesteld in een maatwerkbedrijf van 0,20€ per gewerkt uur (max. 273€ per jaar)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A8640C8-1055-3449-9737-70D395A5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3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A0D40-D91A-BD42-9BAE-22D9EE72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Wat we al (lang) doen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91EDC5D-2E18-3E48-8D22-79BDFB93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678B6A9B-056F-4AE9-A877-360B7667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/>
              <a:t>Ondersteuning</a:t>
            </a:r>
          </a:p>
          <a:p>
            <a:endParaRPr lang="nl-NL" dirty="0"/>
          </a:p>
          <a:p>
            <a:r>
              <a:rPr lang="nl-BE" dirty="0"/>
              <a:t>Rap op Stap-kantoor met bijkomende ondersteuning op maat in de zoektocht naar structurele vrije tijd</a:t>
            </a:r>
          </a:p>
          <a:p>
            <a:r>
              <a:rPr lang="nl-BE" dirty="0" err="1"/>
              <a:t>Gammetoen</a:t>
            </a:r>
            <a:r>
              <a:rPr lang="nl-BE" dirty="0"/>
              <a:t>- werking voor kinderen</a:t>
            </a:r>
          </a:p>
          <a:p>
            <a:r>
              <a:rPr lang="nl-BE" dirty="0" err="1"/>
              <a:t>Aléjop</a:t>
            </a:r>
            <a:r>
              <a:rPr lang="nl-BE" dirty="0"/>
              <a:t>: clubwerking voor (jong)volwassenen met een beperking</a:t>
            </a:r>
          </a:p>
          <a:p>
            <a:r>
              <a:rPr lang="nl-BE" dirty="0"/>
              <a:t>Infomoment bijzondere kinderen, bijzondere vragen</a:t>
            </a:r>
          </a:p>
          <a:p>
            <a:r>
              <a:rPr lang="nl-BE" dirty="0"/>
              <a:t>Minibus beschikbaar voor vervoer personen in een rolwagen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196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2E7C1-9C94-134B-8860-D4853BA0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Wat we al (lang) doen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4E97762-7C5B-8541-A71A-7D6FD2CA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6DB548C-546C-4357-BBBB-99B55967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600" b="1" dirty="0"/>
              <a:t>Structureel</a:t>
            </a:r>
          </a:p>
          <a:p>
            <a:pPr marL="0" indent="0">
              <a:buNone/>
            </a:pPr>
            <a:endParaRPr lang="nl-NL" sz="3600" b="1" dirty="0"/>
          </a:p>
          <a:p>
            <a:r>
              <a:rPr lang="nl-BE" dirty="0"/>
              <a:t>Samenwerking met </a:t>
            </a:r>
            <a:r>
              <a:rPr lang="nl-BE" dirty="0" err="1"/>
              <a:t>Inter</a:t>
            </a:r>
            <a:r>
              <a:rPr lang="nl-BE" dirty="0"/>
              <a:t> voor toegankelijkheidsadvies: zowel aandacht voor fysieke als mentale drempels</a:t>
            </a:r>
          </a:p>
          <a:p>
            <a:r>
              <a:rPr lang="nl-BE" dirty="0"/>
              <a:t>Sociaal tarief voor sport, jeugd, cultuur, kinderopvang,…</a:t>
            </a:r>
          </a:p>
          <a:p>
            <a:r>
              <a:rPr lang="nl-BE" dirty="0"/>
              <a:t>Nauwe samenwerking met Sociale Raad, Seniorenadviesraad en vzw De Toevlucht</a:t>
            </a:r>
          </a:p>
          <a:p>
            <a:r>
              <a:rPr lang="nl-BE" dirty="0"/>
              <a:t>Toegankelijkheidstoets op beleidsbeslissingen door de sociale beleidstoets</a:t>
            </a:r>
          </a:p>
        </p:txBody>
      </p:sp>
    </p:spTree>
    <p:extLst>
      <p:ext uri="{BB962C8B-B14F-4D97-AF65-F5344CB8AC3E}">
        <p14:creationId xmlns:p14="http://schemas.microsoft.com/office/powerpoint/2010/main" val="336185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A908F-D86A-BA4B-85FD-91362675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nl-NL"/>
              <a:t>Wat we recent hebben ontwikkeld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48CC89A-FCF3-4801-86B2-B5ED2079C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sz="2000" b="1" dirty="0"/>
              <a:t>Steunreglement vrije tijd</a:t>
            </a:r>
            <a:endParaRPr lang="nl-NL" sz="2000" b="1" dirty="0"/>
          </a:p>
          <a:p>
            <a:endParaRPr lang="nl-NL" sz="2000" dirty="0"/>
          </a:p>
          <a:p>
            <a:r>
              <a:rPr lang="nl-BE" sz="2000" dirty="0"/>
              <a:t>Vrije tijd is een basisrecht!</a:t>
            </a:r>
          </a:p>
          <a:p>
            <a:r>
              <a:rPr lang="nl-BE" sz="2000" dirty="0"/>
              <a:t>Aanvullend op PASOA</a:t>
            </a:r>
          </a:p>
          <a:p>
            <a:r>
              <a:rPr lang="nl-BE" sz="2000" dirty="0"/>
              <a:t>Voor mensen met een zeer beperkt budget</a:t>
            </a:r>
          </a:p>
          <a:p>
            <a:r>
              <a:rPr lang="nl-BE" sz="2000" dirty="0"/>
              <a:t>150€ per volwassene, 200€ per kind, 200€ per persoon met beperking</a:t>
            </a:r>
          </a:p>
          <a:p>
            <a:r>
              <a:rPr lang="nl-BE" sz="2000" dirty="0"/>
              <a:t>In nauwe samenwerking met het Rap op Stap-kantoor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A40B08-8E65-6D40-B5DE-2DADD711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9576" y="6356350"/>
            <a:ext cx="4894169" cy="365125"/>
          </a:xfrm>
        </p:spPr>
        <p:txBody>
          <a:bodyPr>
            <a:normAutofit/>
          </a:bodyPr>
          <a:lstStyle/>
          <a:p>
            <a:pPr algn="l"/>
            <a:endParaRPr lang="nl-BE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15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F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6102C4-3BDC-4783-A908-5C2D7EE20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576" y="2986574"/>
            <a:ext cx="1837960" cy="900600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BF7CF810-A0EF-4344-B14C-09F4D8B38064}"/>
              </a:ext>
            </a:extLst>
          </p:cNvPr>
          <p:cNvSpPr/>
          <p:nvPr/>
        </p:nvSpPr>
        <p:spPr>
          <a:xfrm>
            <a:off x="9783518" y="2852270"/>
            <a:ext cx="436076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226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A908F-D86A-BA4B-85FD-91362675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we recent hebben ontwikkeld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A40B08-8E65-6D40-B5DE-2DADD711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48CC89A-FCF3-4801-86B2-B5ED2079C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4200" b="1" dirty="0"/>
              <a:t>Ondersteuning in coronatijd</a:t>
            </a:r>
          </a:p>
          <a:p>
            <a:endParaRPr lang="nl-NL" dirty="0"/>
          </a:p>
          <a:p>
            <a:r>
              <a:rPr lang="nl-BE" dirty="0"/>
              <a:t>Actief opbellen van alle mantelzorgers</a:t>
            </a:r>
          </a:p>
          <a:p>
            <a:pPr lvl="1"/>
            <a:r>
              <a:rPr lang="nl-BE" dirty="0"/>
              <a:t>Hoe gaat het?</a:t>
            </a:r>
          </a:p>
          <a:p>
            <a:pPr lvl="1"/>
            <a:r>
              <a:rPr lang="nl-BE" dirty="0"/>
              <a:t>Heb je ondersteuning nodig?</a:t>
            </a:r>
          </a:p>
          <a:p>
            <a:pPr lvl="1"/>
            <a:r>
              <a:rPr lang="nl-BE" dirty="0"/>
              <a:t>Wie zorgt voor de zorgbehoevende mocht je zelf ziek worden? Plan- B uitwerken!</a:t>
            </a:r>
          </a:p>
          <a:p>
            <a:pPr lvl="1"/>
            <a:endParaRPr lang="nl-BE" dirty="0"/>
          </a:p>
          <a:p>
            <a:r>
              <a:rPr lang="nl-BE" dirty="0"/>
              <a:t>Uitbreiding Telefoonster met vrijwilligers en poetsvrouwen aanvullende thuiszorg</a:t>
            </a:r>
          </a:p>
          <a:p>
            <a:r>
              <a:rPr lang="nl-BE" dirty="0"/>
              <a:t>Gratis boodschappendienst aan huis</a:t>
            </a:r>
          </a:p>
          <a:p>
            <a:r>
              <a:rPr lang="nl-BE" dirty="0"/>
              <a:t>Afhaalmaaltijden en boodschappendienst voor zorgverstrekkers</a:t>
            </a:r>
          </a:p>
          <a:p>
            <a:r>
              <a:rPr lang="nl-BE" dirty="0"/>
              <a:t>Voedselbedeling aan huis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9581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A908F-D86A-BA4B-85FD-91362675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we recent hebben ontwikkeld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A40B08-8E65-6D40-B5DE-2DADD711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48CC89A-FCF3-4801-86B2-B5ED2079C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5100" b="1" dirty="0"/>
              <a:t>Structureel</a:t>
            </a:r>
          </a:p>
          <a:p>
            <a:endParaRPr lang="nl-NL" dirty="0"/>
          </a:p>
          <a:p>
            <a:r>
              <a:rPr lang="nl-BE" dirty="0"/>
              <a:t>Toegankelijkheid is transversaal beleid</a:t>
            </a:r>
          </a:p>
          <a:p>
            <a:pPr lvl="1"/>
            <a:r>
              <a:rPr lang="nl-BE" dirty="0"/>
              <a:t>ELK beleidsdomein heeft in het meerjarenplan acties geformuleerd en budgetten voorzien om </a:t>
            </a:r>
            <a:r>
              <a:rPr lang="nl-BE" dirty="0">
                <a:solidFill>
                  <a:srgbClr val="FF0000"/>
                </a:solidFill>
              </a:rPr>
              <a:t>toegankelijkheid</a:t>
            </a:r>
            <a:r>
              <a:rPr lang="nl-BE" dirty="0"/>
              <a:t> te verhogen.</a:t>
            </a:r>
          </a:p>
          <a:p>
            <a:pPr lvl="2"/>
            <a:r>
              <a:rPr lang="nl-BE" dirty="0"/>
              <a:t>Toegankelijke communicatie</a:t>
            </a:r>
          </a:p>
          <a:p>
            <a:pPr lvl="2"/>
            <a:r>
              <a:rPr lang="nl-BE" dirty="0"/>
              <a:t>Toegankelijke dienstverlening</a:t>
            </a:r>
          </a:p>
          <a:p>
            <a:pPr lvl="2"/>
            <a:r>
              <a:rPr lang="nl-BE" dirty="0"/>
              <a:t>Toegankelijke vrije tijd</a:t>
            </a:r>
          </a:p>
          <a:p>
            <a:pPr lvl="2"/>
            <a:r>
              <a:rPr lang="nl-BE" dirty="0"/>
              <a:t>Toegankelijke openbare ruimte</a:t>
            </a:r>
          </a:p>
          <a:p>
            <a:pPr lvl="2"/>
            <a:r>
              <a:rPr lang="nl-BE" dirty="0"/>
              <a:t>…</a:t>
            </a:r>
          </a:p>
          <a:p>
            <a:pPr lvl="2"/>
            <a:endParaRPr lang="nl-BE" dirty="0"/>
          </a:p>
          <a:p>
            <a:r>
              <a:rPr lang="nl-BE" dirty="0"/>
              <a:t>Permanente evaluatie en bijsturing van dit beleid, samen met </a:t>
            </a:r>
            <a:r>
              <a:rPr lang="nl-BE" dirty="0" err="1"/>
              <a:t>Inter</a:t>
            </a:r>
            <a:endParaRPr lang="nl-BE" dirty="0"/>
          </a:p>
          <a:p>
            <a:r>
              <a:rPr lang="nl-BE" dirty="0"/>
              <a:t>Nauwe samenwerking binnen de eerstelijnszones voor toegankelijke eerstelijnszorg</a:t>
            </a:r>
          </a:p>
          <a:p>
            <a:r>
              <a:rPr lang="nl-BE" dirty="0"/>
              <a:t>Nauwe samenwerking binnen het Geïntegreerd Breed Onthaal (GBO) voor een toegankelijke, sociale dienstverlening</a:t>
            </a:r>
          </a:p>
        </p:txBody>
      </p:sp>
    </p:spTree>
    <p:extLst>
      <p:ext uri="{BB962C8B-B14F-4D97-AF65-F5344CB8AC3E}">
        <p14:creationId xmlns:p14="http://schemas.microsoft.com/office/powerpoint/2010/main" val="360887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A908F-D86A-BA4B-85FD-91362675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we voor staan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A40B08-8E65-6D40-B5DE-2DADD711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48CC89A-FCF3-4801-86B2-B5ED2079C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sz="3900" b="1" dirty="0"/>
              <a:t>Behouden van proactieve en meer </a:t>
            </a:r>
            <a:r>
              <a:rPr lang="nl-BE" sz="3900" b="1" dirty="0" err="1"/>
              <a:t>outreachende</a:t>
            </a:r>
            <a:r>
              <a:rPr lang="nl-BE" sz="3900" b="1" dirty="0"/>
              <a:t> werking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BE" dirty="0"/>
              <a:t>Dit integreren in de bestaande werking</a:t>
            </a:r>
          </a:p>
          <a:p>
            <a:r>
              <a:rPr lang="nl-BE" dirty="0"/>
              <a:t>Meer zelf actief burgers contacteren </a:t>
            </a:r>
            <a:r>
              <a:rPr lang="nl-BE" dirty="0" err="1"/>
              <a:t>ipv</a:t>
            </a:r>
            <a:r>
              <a:rPr lang="nl-BE" dirty="0"/>
              <a:t> te wachten tot ze met hun hulpvraag tot bij ons komen</a:t>
            </a:r>
          </a:p>
          <a:p>
            <a:r>
              <a:rPr lang="nl-BE" dirty="0"/>
              <a:t>Samenwerking binnen GBO</a:t>
            </a:r>
          </a:p>
          <a:p>
            <a:r>
              <a:rPr lang="nl-BE" dirty="0"/>
              <a:t>Problemen veel vroeger detecteren waardoor ze minder zwaar worden</a:t>
            </a:r>
          </a:p>
          <a:p>
            <a:r>
              <a:rPr lang="nl-BE" dirty="0"/>
              <a:t>Proportioneel universalisme</a:t>
            </a:r>
          </a:p>
          <a:p>
            <a:pPr lvl="1"/>
            <a:r>
              <a:rPr lang="nl-BE" dirty="0"/>
              <a:t>Dienstverlening ontwikkelen die voor iedereen toegankelijk is én inspanningen verhogen voor die mensen die er nood aan hebben</a:t>
            </a:r>
          </a:p>
        </p:txBody>
      </p:sp>
    </p:spTree>
    <p:extLst>
      <p:ext uri="{BB962C8B-B14F-4D97-AF65-F5344CB8AC3E}">
        <p14:creationId xmlns:p14="http://schemas.microsoft.com/office/powerpoint/2010/main" val="28522213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GBAL-2">
      <a:dk1>
        <a:srgbClr val="000000"/>
      </a:dk1>
      <a:lt1>
        <a:srgbClr val="FFFFFF"/>
      </a:lt1>
      <a:dk2>
        <a:srgbClr val="E10033"/>
      </a:dk2>
      <a:lt2>
        <a:srgbClr val="FFFFFF"/>
      </a:lt2>
      <a:accent1>
        <a:srgbClr val="E10033"/>
      </a:accent1>
      <a:accent2>
        <a:srgbClr val="8A0020"/>
      </a:accent2>
      <a:accent3>
        <a:srgbClr val="818337"/>
      </a:accent3>
      <a:accent4>
        <a:srgbClr val="2F5182"/>
      </a:accent4>
      <a:accent5>
        <a:srgbClr val="EDA322"/>
      </a:accent5>
      <a:accent6>
        <a:srgbClr val="280328"/>
      </a:accent6>
      <a:hlink>
        <a:srgbClr val="E10033"/>
      </a:hlink>
      <a:folHlink>
        <a:srgbClr val="8B002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Kantoorthema">
  <a:themeElements>
    <a:clrScheme name="GBAL-2">
      <a:dk1>
        <a:srgbClr val="000000"/>
      </a:dk1>
      <a:lt1>
        <a:srgbClr val="FFFFFF"/>
      </a:lt1>
      <a:dk2>
        <a:srgbClr val="E10033"/>
      </a:dk2>
      <a:lt2>
        <a:srgbClr val="FFFFFF"/>
      </a:lt2>
      <a:accent1>
        <a:srgbClr val="E10033"/>
      </a:accent1>
      <a:accent2>
        <a:srgbClr val="8A0020"/>
      </a:accent2>
      <a:accent3>
        <a:srgbClr val="818337"/>
      </a:accent3>
      <a:accent4>
        <a:srgbClr val="2F5182"/>
      </a:accent4>
      <a:accent5>
        <a:srgbClr val="EDA322"/>
      </a:accent5>
      <a:accent6>
        <a:srgbClr val="280328"/>
      </a:accent6>
      <a:hlink>
        <a:srgbClr val="E10033"/>
      </a:hlink>
      <a:folHlink>
        <a:srgbClr val="8B002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3BAB7C3776E4C901B1A25E51B2774" ma:contentTypeVersion="7" ma:contentTypeDescription="Een nieuw document maken." ma:contentTypeScope="" ma:versionID="a19bb170bd4f12ee49909e5e31c6b844">
  <xsd:schema xmlns:xsd="http://www.w3.org/2001/XMLSchema" xmlns:xs="http://www.w3.org/2001/XMLSchema" xmlns:p="http://schemas.microsoft.com/office/2006/metadata/properties" xmlns:ns2="cf77a877-1567-479c-b021-0dbda8afd10e" targetNamespace="http://schemas.microsoft.com/office/2006/metadata/properties" ma:root="true" ma:fieldsID="55c9d47d39c8d32f82216a15ed339566" ns2:_="">
    <xsd:import namespace="cf77a877-1567-479c-b021-0dbda8afd1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7a877-1567-479c-b021-0dbda8afd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189DE5-7B90-4FB1-85BC-2FC3D3DCC6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F2CAE3-8057-4BD0-86F2-4BC2EBC390CC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40ab444f-c36f-42ce-a030-545aba27516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567999-0806-4971-B0B0-E16B8C3CB90B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525</Words>
  <Application>Microsoft Office PowerPoint</Application>
  <PresentationFormat>Breedbeeld</PresentationFormat>
  <Paragraphs>85</Paragraphs>
  <Slides>11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</vt:lpstr>
      <vt:lpstr>Helvetica Light</vt:lpstr>
      <vt:lpstr>Helvetica Regular</vt:lpstr>
      <vt:lpstr>Kantoorthema</vt:lpstr>
      <vt:lpstr>6_Kantoorthema</vt:lpstr>
      <vt:lpstr>Aalter zorgt</vt:lpstr>
      <vt:lpstr>PowerPoint-presentatie</vt:lpstr>
      <vt:lpstr>Wat we al (lang) doen</vt:lpstr>
      <vt:lpstr>Wat we al (lang) doen</vt:lpstr>
      <vt:lpstr>Wat we al (lang) doen</vt:lpstr>
      <vt:lpstr>Wat we recent hebben ontwikkeld</vt:lpstr>
      <vt:lpstr>Wat we recent hebben ontwikkeld</vt:lpstr>
      <vt:lpstr>Wat we recent hebben ontwikkeld</vt:lpstr>
      <vt:lpstr>Waar we voor staan</vt:lpstr>
      <vt:lpstr>Waar we voor staan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Aalter zorgt</dc:title>
  <dc:creator>Joachim De Paepe</dc:creator>
  <cp:lastModifiedBy>Joachim De Paepe</cp:lastModifiedBy>
  <cp:revision>1</cp:revision>
  <dcterms:created xsi:type="dcterms:W3CDTF">2020-05-11T14:11:49Z</dcterms:created>
  <dcterms:modified xsi:type="dcterms:W3CDTF">2020-05-11T14:17:06Z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0x0101004223BAB7C3776E4C901B1A25E51B2774</vt:lpwstr>
  </property>
</Properties>
</file>